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60" r:id="rId5"/>
    <p:sldId id="259" r:id="rId6"/>
    <p:sldId id="271" r:id="rId7"/>
    <p:sldId id="290" r:id="rId8"/>
    <p:sldId id="266" r:id="rId9"/>
    <p:sldId id="275" r:id="rId10"/>
    <p:sldId id="265" r:id="rId11"/>
    <p:sldId id="345" r:id="rId12"/>
    <p:sldId id="303" r:id="rId13"/>
    <p:sldId id="283" r:id="rId14"/>
    <p:sldId id="284" r:id="rId15"/>
    <p:sldId id="273" r:id="rId16"/>
    <p:sldId id="267" r:id="rId17"/>
    <p:sldId id="349" r:id="rId18"/>
    <p:sldId id="280" r:id="rId19"/>
    <p:sldId id="281" r:id="rId20"/>
    <p:sldId id="278" r:id="rId21"/>
    <p:sldId id="269" r:id="rId22"/>
    <p:sldId id="331" r:id="rId23"/>
    <p:sldId id="296" r:id="rId24"/>
    <p:sldId id="258" r:id="rId25"/>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0D52"/>
    <a:srgbClr val="0093AF"/>
    <a:srgbClr val="93B322"/>
    <a:srgbClr val="5F2264"/>
    <a:srgbClr val="E68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899DB-F402-3435-9A98-658E88C0B8A1}" v="111" dt="2022-11-23T12:09:54.409"/>
    <p1510:client id="{6CADB9B8-809C-403C-A4B7-10A4195554C2}" v="5631" dt="2022-11-23T14:45:32.656"/>
    <p1510:client id="{76C39401-AD14-092F-C9AC-9ECDDFAB044A}" v="6" dt="2022-11-22T16:05:25.295"/>
    <p1510:client id="{D77B935B-9B9E-C83C-F772-C2E6D69BD631}" v="9" dt="2022-11-23T15:12:58.232"/>
    <p1510:client id="{FB13B68A-8085-68FF-B1FD-3401659E02CE}" v="36" dt="2022-11-22T15:24:54.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11" autoAdjust="0"/>
  </p:normalViewPr>
  <p:slideViewPr>
    <p:cSldViewPr snapToGrid="0">
      <p:cViewPr>
        <p:scale>
          <a:sx n="74" d="100"/>
          <a:sy n="74" d="100"/>
        </p:scale>
        <p:origin x="9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7637" y="0"/>
            <a:ext cx="2951163" cy="498852"/>
          </a:xfrm>
          <a:prstGeom prst="rect">
            <a:avLst/>
          </a:prstGeom>
        </p:spPr>
        <p:txBody>
          <a:bodyPr vert="horz" lIns="91440" tIns="45720" rIns="91440" bIns="45720" rtlCol="0"/>
          <a:lstStyle>
            <a:lvl1pPr algn="r">
              <a:defRPr sz="1200"/>
            </a:lvl1pPr>
          </a:lstStyle>
          <a:p>
            <a:fld id="{AE5CDF2B-090D-FA4A-8C93-27758133547E}" type="datetimeFigureOut">
              <a:rPr lang="en-US" smtClean="0"/>
              <a:t>5/30/2024</a:t>
            </a:fld>
            <a:endParaRPr lang="en-US"/>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3"/>
            <a:ext cx="2951163"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7637" y="9443663"/>
            <a:ext cx="2951163" cy="498851"/>
          </a:xfrm>
          <a:prstGeom prst="rect">
            <a:avLst/>
          </a:prstGeom>
        </p:spPr>
        <p:txBody>
          <a:bodyPr vert="horz" lIns="91440" tIns="45720" rIns="91440" bIns="45720" rtlCol="0" anchor="b"/>
          <a:lstStyle>
            <a:lvl1pPr algn="r">
              <a:defRPr sz="1200"/>
            </a:lvl1pPr>
          </a:lstStyle>
          <a:p>
            <a:fld id="{2FCFA94C-8463-E249-B40C-ABC64971CE14}" type="slidenum">
              <a:rPr lang="en-US" smtClean="0"/>
              <a:t>‹#›</a:t>
            </a:fld>
            <a:endParaRPr lang="en-US"/>
          </a:p>
        </p:txBody>
      </p:sp>
    </p:spTree>
    <p:extLst>
      <p:ext uri="{BB962C8B-B14F-4D97-AF65-F5344CB8AC3E}">
        <p14:creationId xmlns:p14="http://schemas.microsoft.com/office/powerpoint/2010/main" val="174936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exeterscholars@exeter.ac.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Firstly</a:t>
            </a:r>
            <a:r>
              <a:rPr lang="en-GB" baseline="0"/>
              <a:t> I’d like to welcome you all to the Great Hall here at the University of Exeter for our Exeter Scholars Student Conference today. Thank you all for coming- we understand how challenging this might have been today with rail strikes happening, but we’re so pleased to see so many of you here in person! This is actually the first time we’ve been able to run this Conference in person here on campus in nearly 3 years due to covid, so it’s so exciting to have you all here with us today – thank you for coming! </a:t>
            </a:r>
          </a:p>
          <a:p>
            <a:endParaRPr lang="en-GB" baseline="0"/>
          </a:p>
          <a:p>
            <a:r>
              <a:rPr lang="en-GB" baseline="0"/>
              <a:t>I’ll take a few moments to introduce myself and the team who are behind the Exeter Scholars programme and today’s conference</a:t>
            </a:r>
          </a:p>
          <a:p>
            <a:r>
              <a:rPr lang="en-GB" baseline="0"/>
              <a:t>I’m Hayley Stentiford, I’m responsible for delivery of the Year 12 programme…</a:t>
            </a:r>
          </a:p>
          <a:p>
            <a:r>
              <a:rPr lang="en-GB" baseline="0"/>
              <a:t>You’ll also be hearing from Bryanna Kilroy who helps ensure the programme runs smoothly and who is the first point of contact for your student enquiries. Melissa Ruddock is also in the room as the over-arching Exeter Scholars Manager and she will be available to talk to later on and throughout the day and will be leading the Guest Q&amp;A session for parent/carers this afternoon. </a:t>
            </a:r>
          </a:p>
          <a:p>
            <a:endParaRPr lang="en-GB" baseline="0"/>
          </a:p>
          <a:p>
            <a:r>
              <a:rPr lang="en-GB" baseline="0"/>
              <a:t>-Behind the scenes there’s also a large team of academic college staff who help to run the subject strand sessions both here in Exeter and in Penryn, many of these you’ll get to meet later today – so it really is a big team effort. </a:t>
            </a:r>
          </a:p>
          <a:p>
            <a:r>
              <a:rPr lang="en-GB" baseline="0"/>
              <a:t>-Now that you’ve joined the Exeter Scholars programme, you have become part of that community and you’ll hear a lot more about what this means throughout the day. </a:t>
            </a:r>
            <a:endParaRPr lang="en-GB"/>
          </a:p>
        </p:txBody>
      </p:sp>
      <p:sp>
        <p:nvSpPr>
          <p:cNvPr id="4" name="Slide Number Placeholder 3"/>
          <p:cNvSpPr>
            <a:spLocks noGrp="1"/>
          </p:cNvSpPr>
          <p:nvPr>
            <p:ph type="sldNum" sz="quarter" idx="10"/>
          </p:nvPr>
        </p:nvSpPr>
        <p:spPr/>
        <p:txBody>
          <a:bodyPr/>
          <a:lstStyle/>
          <a:p>
            <a:fld id="{2FCFA94C-8463-E249-B40C-ABC64971CE14}" type="slidenum">
              <a:rPr lang="en-US" smtClean="0"/>
              <a:t>1</a:t>
            </a:fld>
            <a:endParaRPr lang="en-US"/>
          </a:p>
        </p:txBody>
      </p:sp>
    </p:spTree>
    <p:extLst>
      <p:ext uri="{BB962C8B-B14F-4D97-AF65-F5344CB8AC3E}">
        <p14:creationId xmlns:p14="http://schemas.microsoft.com/office/powerpoint/2010/main" val="2069010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wanted to include these real student quotes from students who completed</a:t>
            </a:r>
            <a:r>
              <a:rPr lang="en-GB" baseline="0"/>
              <a:t> the programme to underline how valuable it can be if you fully engage!</a:t>
            </a:r>
          </a:p>
          <a:p>
            <a:endParaRPr lang="en-GB" baseline="0"/>
          </a:p>
          <a:p>
            <a:r>
              <a:rPr lang="en-GB" baseline="0"/>
              <a:t>-Skills developed to help with transition to HE/general life skills or skills for work!</a:t>
            </a:r>
          </a:p>
          <a:p>
            <a:endParaRPr lang="en-GB" baseline="0"/>
          </a:p>
          <a:p>
            <a:endParaRPr lang="en-GB"/>
          </a:p>
        </p:txBody>
      </p:sp>
      <p:sp>
        <p:nvSpPr>
          <p:cNvPr id="4" name="Slide Number Placeholder 3"/>
          <p:cNvSpPr>
            <a:spLocks noGrp="1"/>
          </p:cNvSpPr>
          <p:nvPr>
            <p:ph type="sldNum" sz="quarter" idx="10"/>
          </p:nvPr>
        </p:nvSpPr>
        <p:spPr/>
        <p:txBody>
          <a:bodyPr/>
          <a:lstStyle/>
          <a:p>
            <a:fld id="{7B8B037A-45C1-8740-8C0E-46AC3ECA3BBB}" type="slidenum">
              <a:rPr lang="en-US" smtClean="0"/>
              <a:t>10</a:t>
            </a:fld>
            <a:endParaRPr lang="en-US"/>
          </a:p>
        </p:txBody>
      </p:sp>
    </p:spTree>
    <p:extLst>
      <p:ext uri="{BB962C8B-B14F-4D97-AF65-F5344CB8AC3E}">
        <p14:creationId xmlns:p14="http://schemas.microsoft.com/office/powerpoint/2010/main" val="407490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-Underline that ‘increased confidence’ is mentioned in both student quotes. This</a:t>
            </a:r>
            <a:r>
              <a:rPr lang="en-GB" baseline="0"/>
              <a:t> really is a take-home message. </a:t>
            </a:r>
          </a:p>
          <a:p>
            <a:r>
              <a:rPr lang="en-GB" baseline="0"/>
              <a:t>-Most of our students say that the programme really helps to increase their confidence and preparedness in feeling ready to progress on to HE. </a:t>
            </a:r>
          </a:p>
        </p:txBody>
      </p:sp>
      <p:sp>
        <p:nvSpPr>
          <p:cNvPr id="4" name="Slide Number Placeholder 3"/>
          <p:cNvSpPr>
            <a:spLocks noGrp="1"/>
          </p:cNvSpPr>
          <p:nvPr>
            <p:ph type="sldNum" sz="quarter" idx="10"/>
          </p:nvPr>
        </p:nvSpPr>
        <p:spPr/>
        <p:txBody>
          <a:bodyPr/>
          <a:lstStyle/>
          <a:p>
            <a:fld id="{7B8B037A-45C1-8740-8C0E-46AC3ECA3BBB}" type="slidenum">
              <a:rPr lang="en-US" smtClean="0"/>
              <a:t>11</a:t>
            </a:fld>
            <a:endParaRPr lang="en-US"/>
          </a:p>
        </p:txBody>
      </p:sp>
    </p:spTree>
    <p:extLst>
      <p:ext uri="{BB962C8B-B14F-4D97-AF65-F5344CB8AC3E}">
        <p14:creationId xmlns:p14="http://schemas.microsoft.com/office/powerpoint/2010/main" val="3567624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-I’d now like to introduce</a:t>
            </a:r>
            <a:r>
              <a:rPr lang="en-GB" baseline="0"/>
              <a:t> some of our Exeter Scholars alumni.</a:t>
            </a:r>
          </a:p>
          <a:p>
            <a:endParaRPr lang="en-GB" baseline="0"/>
          </a:p>
          <a:p>
            <a:r>
              <a:rPr lang="en-GB" baseline="0"/>
              <a:t>-These students all completed the programme with us and are now successfully enrolled on different courses as undergraduate students here at the </a:t>
            </a:r>
            <a:r>
              <a:rPr lang="en-GB" baseline="0" err="1"/>
              <a:t>UoE</a:t>
            </a:r>
            <a:r>
              <a:rPr lang="en-GB" baseline="0"/>
              <a:t>!</a:t>
            </a:r>
          </a:p>
          <a:p>
            <a:endParaRPr lang="en-GB" baseline="0"/>
          </a:p>
          <a:p>
            <a:r>
              <a:rPr lang="en-GB" baseline="0"/>
              <a:t>-They’re going to talk to you about their personal Exeter Scholars experiences and how they managed the transition to sixth form studies.  </a:t>
            </a:r>
            <a:endParaRPr lang="en-GB"/>
          </a:p>
        </p:txBody>
      </p:sp>
      <p:sp>
        <p:nvSpPr>
          <p:cNvPr id="4" name="Slide Number Placeholder 3"/>
          <p:cNvSpPr>
            <a:spLocks noGrp="1"/>
          </p:cNvSpPr>
          <p:nvPr>
            <p:ph type="sldNum" sz="quarter" idx="10"/>
          </p:nvPr>
        </p:nvSpPr>
        <p:spPr/>
        <p:txBody>
          <a:bodyPr/>
          <a:lstStyle/>
          <a:p>
            <a:fld id="{2FCFA94C-8463-E249-B40C-ABC64971CE14}" type="slidenum">
              <a:rPr lang="en-US" smtClean="0"/>
              <a:t>12</a:t>
            </a:fld>
            <a:endParaRPr lang="en-US"/>
          </a:p>
        </p:txBody>
      </p:sp>
    </p:spTree>
    <p:extLst>
      <p:ext uri="{BB962C8B-B14F-4D97-AF65-F5344CB8AC3E}">
        <p14:creationId xmlns:p14="http://schemas.microsoft.com/office/powerpoint/2010/main" val="275365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(3 mins)</a:t>
            </a:r>
            <a:endParaRPr lang="en-US" dirty="0"/>
          </a:p>
          <a:p>
            <a:endParaRPr lang="en-GB" dirty="0"/>
          </a:p>
          <a:p>
            <a:r>
              <a:rPr lang="en-GB" dirty="0"/>
              <a:t>As you will see on your programme, the Subject Exhibition will be happening from 12pm today in the Terrace, which is just opposite this room. </a:t>
            </a:r>
            <a:r>
              <a:rPr lang="en-US" dirty="0"/>
              <a:t> </a:t>
            </a:r>
            <a:r>
              <a:rPr lang="en-GB" dirty="0"/>
              <a:t> </a:t>
            </a:r>
            <a:endParaRPr lang="en-US" dirty="0">
              <a:cs typeface="Calibri"/>
            </a:endParaRPr>
          </a:p>
          <a:p>
            <a:r>
              <a:rPr lang="en-GB" dirty="0"/>
              <a:t>  </a:t>
            </a:r>
          </a:p>
          <a:p>
            <a:r>
              <a:rPr lang="en-GB" dirty="0"/>
              <a:t>The Subject Exhibition will give you a chance to find out more about some of the courses and subject areas that we offer at the University of Exeter, as well as an opportunity to find out more about what life is like at university. I hope that you’ll be able to find information here that will reassure you about anything you’re worried about, but also excite you for the possibilities of other things that you can get out of university. </a:t>
            </a:r>
            <a:r>
              <a:rPr lang="en-US" dirty="0"/>
              <a:t>  </a:t>
            </a:r>
            <a:endParaRPr lang="en-GB" dirty="0"/>
          </a:p>
          <a:p>
            <a:r>
              <a:rPr lang="en-US" dirty="0"/>
              <a:t>  </a:t>
            </a:r>
            <a:endParaRPr lang="en-GB" dirty="0"/>
          </a:p>
          <a:p>
            <a:r>
              <a:rPr lang="en-GB" dirty="0"/>
              <a:t>You have a floor plan of the Subject Exhibition and a list of what subject strands are represented where in your tote bags. Each stand is going to be managed by Student Ambassadors and members of staff from the University, who should be able to answer your questions. The staff manning the subject related stands are subject specialists who will be able to answer any questions you may have about what you’ll be doing as part of your progression to that subject, and what it would be like to study that subject at university. There are also stands that focus on Student Finance, Accommodation, and Student Social Life if you’d like to find out more about any of these topics. </a:t>
            </a:r>
            <a:br>
              <a:rPr lang="en-GB" dirty="0">
                <a:cs typeface="+mn-lt"/>
              </a:rPr>
            </a:br>
            <a:r>
              <a:rPr lang="en-GB" dirty="0"/>
              <a:t>   </a:t>
            </a:r>
            <a:endParaRPr lang="en-GB" dirty="0">
              <a:cs typeface="Calibri"/>
            </a:endParaRPr>
          </a:p>
          <a:p>
            <a:r>
              <a:rPr lang="en-GB" dirty="0"/>
              <a:t> The Exeter Scholars alumni, who we’re going to hear more from shortly, will also be at the exhibition, so please do feel free to ask them any questions when you see them – I’m sure they will be happy to share their experiences of the programme and give their top tips! Additionally, we have our colleague Melissa manning a stand specifically for the Exeter Scholars programme. Melissa is here to answer any questions you may have about the Exeter Scholars programme specifically – from logistics, to benefits, to practical arrangements. And she is also leading the Guest Q&amp;A talk this afternoon, so parents and carers will also have the opportunity to ask lots of questions then. </a:t>
            </a:r>
            <a:r>
              <a:rPr lang="en-US" dirty="0"/>
              <a:t>  </a:t>
            </a:r>
            <a:endParaRPr lang="en-GB" dirty="0"/>
          </a:p>
          <a:p>
            <a:r>
              <a:rPr lang="en-US" dirty="0"/>
              <a:t>  </a:t>
            </a:r>
            <a:endParaRPr lang="en-GB" dirty="0"/>
          </a:p>
          <a:p>
            <a:r>
              <a:rPr lang="en-US" dirty="0"/>
              <a:t>A number of you will have got a place on your second or third choice of subject activity strand. Please remember that you will still get all of the </a:t>
            </a:r>
            <a:r>
              <a:rPr lang="en-US" dirty="0" err="1"/>
              <a:t>programme</a:t>
            </a:r>
            <a:r>
              <a:rPr lang="en-US" dirty="0"/>
              <a:t> benefits – including the reduced offer for ANY University of Exeter course -  regardless of which subject strand you were allocated. So, please do take this opportunity to speak to the subject staff for your first choice if this applies to you! And this goes for all of you – if you’re not sure what subject you want to study at university, or whether a degree is the right way for you to pursue a subject that you’re interested in, or you got your first choice but you’re desperate to know more – now’s your chance to ask questions and get some answers! Even if you just have a passing interest, every question is welcome.   </a:t>
            </a:r>
            <a:endParaRPr lang="en-GB" dirty="0"/>
          </a:p>
          <a:p>
            <a:r>
              <a:rPr lang="en-US" dirty="0"/>
              <a:t>  </a:t>
            </a:r>
            <a:endParaRPr lang="en-GB" dirty="0"/>
          </a:p>
          <a:p>
            <a:r>
              <a:rPr lang="en-US" dirty="0"/>
              <a:t>So hopefully you will have gaged that the main thing the Subject Exhibition is here for is to give you the opportunity to ask questions, so please do use this opportunity to have a chat and learn more, but if you do leave today and think of another question you’d like answered, please do drop us an email at </a:t>
            </a:r>
            <a:r>
              <a:rPr lang="en-US" dirty="0">
                <a:hlinkClick r:id="rId3"/>
              </a:rPr>
              <a:t>exeterscholars@exeter.ac.uk</a:t>
            </a:r>
            <a:r>
              <a:rPr lang="en-US" dirty="0"/>
              <a:t> and we can help! </a:t>
            </a:r>
            <a:endParaRPr lang="en-GB" dirty="0"/>
          </a:p>
        </p:txBody>
      </p:sp>
      <p:sp>
        <p:nvSpPr>
          <p:cNvPr id="4" name="Slide Number Placeholder 3"/>
          <p:cNvSpPr>
            <a:spLocks noGrp="1"/>
          </p:cNvSpPr>
          <p:nvPr>
            <p:ph type="sldNum" sz="quarter" idx="10"/>
          </p:nvPr>
        </p:nvSpPr>
        <p:spPr/>
        <p:txBody>
          <a:bodyPr/>
          <a:lstStyle/>
          <a:p>
            <a:fld id="{2FCFA94C-8463-E249-B40C-ABC64971CE14}" type="slidenum">
              <a:rPr lang="en-US" smtClean="0"/>
              <a:t>13</a:t>
            </a:fld>
            <a:endParaRPr lang="en-US"/>
          </a:p>
        </p:txBody>
      </p:sp>
    </p:spTree>
    <p:extLst>
      <p:ext uri="{BB962C8B-B14F-4D97-AF65-F5344CB8AC3E}">
        <p14:creationId xmlns:p14="http://schemas.microsoft.com/office/powerpoint/2010/main" val="2945524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(1 min)</a:t>
            </a:r>
            <a:endParaRPr lang="en-US" dirty="0"/>
          </a:p>
          <a:p>
            <a:pPr>
              <a:defRPr/>
            </a:pPr>
            <a:endParaRPr lang="en-GB" dirty="0"/>
          </a:p>
          <a:p>
            <a:pPr>
              <a:defRPr/>
            </a:pPr>
            <a:r>
              <a:rPr lang="en-GB" dirty="0"/>
              <a:t>As Hayley has already mentioned, we take wellbeing very seriously at Exeter Scholars, and this will be a running theme throughout the programme. </a:t>
            </a:r>
            <a:endParaRPr lang="en-US" dirty="0">
              <a:cs typeface="Calibri"/>
            </a:endParaRPr>
          </a:p>
          <a:p>
            <a:pPr>
              <a:defRPr/>
            </a:pPr>
            <a:endParaRPr lang="en-GB" dirty="0"/>
          </a:p>
          <a:p>
            <a:pPr>
              <a:defRPr/>
            </a:pPr>
            <a:r>
              <a:rPr lang="en-GB" dirty="0"/>
              <a:t>An important part of the support that we offer during your time on Exeter Scholars are our Personal Engagement Plans. When you filled out your application form, you might remember there was a question on the form about whether you’d like to be contacted about discussing a Personal Engagement Plan. If you ticked yes, we will be in contact after the Student Conference, and before your subject sessions start, to discuss your support requirements and how we might be able to help you feel more comfortable and supported on the programme. This might be similar support to what you might receive in school, but it is important for us to have this discussion with you to make sure everyone is clear about the support we can give you whilst you are on the programme.  If you don’t think you requested to be contacted about a Personal Engagement Plan, but you would now like one, please do send us an email.  </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2FCFA94C-8463-E249-B40C-ABC64971CE14}" type="slidenum">
              <a:rPr lang="en-US" smtClean="0"/>
              <a:t>14</a:t>
            </a:fld>
            <a:endParaRPr lang="en-US"/>
          </a:p>
        </p:txBody>
      </p:sp>
    </p:spTree>
    <p:extLst>
      <p:ext uri="{BB962C8B-B14F-4D97-AF65-F5344CB8AC3E}">
        <p14:creationId xmlns:p14="http://schemas.microsoft.com/office/powerpoint/2010/main" val="205202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(1 min)</a:t>
            </a:r>
            <a:endParaRPr lang="en-US" dirty="0"/>
          </a:p>
          <a:p>
            <a:pPr>
              <a:defRPr/>
            </a:pPr>
            <a:r>
              <a:rPr lang="en-GB" dirty="0"/>
              <a:t>We think it’s really important to include participants’ parents and carers in the programme, to keep them informed and involved as you progress throughout Exeter Scholars -  after all, it’s a new programme for your parents and carers too! Parents and carers are always welcome to get in touch with us and we are always happy to hear from you all. </a:t>
            </a:r>
            <a:endParaRPr lang="en-US" dirty="0"/>
          </a:p>
          <a:p>
            <a:pPr>
              <a:defRPr/>
            </a:pPr>
            <a:endParaRPr lang="en-GB" dirty="0"/>
          </a:p>
          <a:p>
            <a:pPr>
              <a:defRPr/>
            </a:pPr>
            <a:r>
              <a:rPr lang="en-GB" dirty="0"/>
              <a:t>We also have a parent and carer information section on our website, including a frequently asked questions page which details all of the typical questions that we get asked by parents and carers. We hope that it’s pretty comprehensive, but we are always happy to add further information to it should it be needed. If your parent or carer is not with you today, please do make them aware of this webpage and let them know that they are welcome to drop us an email any time.</a:t>
            </a:r>
          </a:p>
          <a:p>
            <a:pPr>
              <a:defRPr/>
            </a:pPr>
            <a:r>
              <a:rPr lang="en-GB" dirty="0"/>
              <a:t> </a:t>
            </a:r>
          </a:p>
          <a:p>
            <a:pPr>
              <a:defRPr/>
            </a:pPr>
            <a:r>
              <a:rPr lang="en-GB" dirty="0"/>
              <a:t>Of course, you also have the opportunity to find out more and ask questions in the Parent and Carers Guest Q&amp;A talk this afternoon which is being run by Melissa and one of our Student Ambassadors – please do take up this opportunity. </a:t>
            </a:r>
          </a:p>
        </p:txBody>
      </p:sp>
      <p:sp>
        <p:nvSpPr>
          <p:cNvPr id="4" name="Slide Number Placeholder 3"/>
          <p:cNvSpPr>
            <a:spLocks noGrp="1"/>
          </p:cNvSpPr>
          <p:nvPr>
            <p:ph type="sldNum" sz="quarter" idx="10"/>
          </p:nvPr>
        </p:nvSpPr>
        <p:spPr/>
        <p:txBody>
          <a:bodyPr/>
          <a:lstStyle/>
          <a:p>
            <a:fld id="{7B8B037A-45C1-8740-8C0E-46AC3ECA3BBB}" type="slidenum">
              <a:rPr lang="en-US" smtClean="0"/>
              <a:t>15</a:t>
            </a:fld>
            <a:endParaRPr lang="en-US"/>
          </a:p>
        </p:txBody>
      </p:sp>
    </p:spTree>
    <p:extLst>
      <p:ext uri="{BB962C8B-B14F-4D97-AF65-F5344CB8AC3E}">
        <p14:creationId xmlns:p14="http://schemas.microsoft.com/office/powerpoint/2010/main" val="58610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mins) </a:t>
            </a:r>
            <a:endParaRPr lang="en-US" dirty="0"/>
          </a:p>
          <a:p>
            <a:endParaRPr lang="en-GB" dirty="0">
              <a:cs typeface="Calibri"/>
            </a:endParaRPr>
          </a:p>
          <a:p>
            <a:r>
              <a:rPr lang="en-GB" dirty="0"/>
              <a:t>So, now I’ll talk briefly about travel and how to get your travel costs reimbursed! </a:t>
            </a:r>
          </a:p>
          <a:p>
            <a:endParaRPr lang="en-GB" dirty="0">
              <a:cs typeface="Calibri"/>
            </a:endParaRPr>
          </a:p>
          <a:p>
            <a:r>
              <a:rPr lang="en-GB" dirty="0"/>
              <a:t>It is your responsibility to arrange your travel to and from the subject activity sessions – whether this is driving, getting a lift, getting public transport, or sharing the journey with a friend. Arranging your travel is a great way of learning independence, so we would suggest trying to do this yourself if possible, however we understand that this will not be the case for everybody. </a:t>
            </a:r>
          </a:p>
          <a:p>
            <a:endParaRPr lang="en-GB" dirty="0"/>
          </a:p>
          <a:p>
            <a:r>
              <a:rPr lang="en-GB" dirty="0"/>
              <a:t>You will hopefully already know that travel costs are covered for all of the compulsory elements of the programme – so that’s including today, and all of your subject activity sessions. We reimburse both mileage and travel by public transport; however, if you travelled by public transport, then we can only reimburse the students’ travel, and not that of any guest. For travel by public transport, we will require evidence of your journey – whether that’s a used ticket, a receipt, or anything that includes the price that you paid for the journey. For travel by car, we don’t need your fuel receipts; we will calculate the mileage based on the journey you took.  </a:t>
            </a:r>
            <a:endParaRPr lang="en-GB" dirty="0">
              <a:cs typeface="Calibri"/>
            </a:endParaRPr>
          </a:p>
          <a:p>
            <a:r>
              <a:rPr lang="en-GB" dirty="0"/>
              <a:t>  </a:t>
            </a:r>
            <a:endParaRPr lang="en-GB" dirty="0">
              <a:cs typeface="Calibri"/>
            </a:endParaRPr>
          </a:p>
          <a:p>
            <a:r>
              <a:rPr lang="en-GB" dirty="0"/>
              <a:t>For claiming today’s travel and all subsequent subject activity sessions, we ask that you complete the form found on the ‘Travel Bursary’ section of our website.  To find this page, go to our Exeter Scholars site, click on ‘current participants’ and think click on ‘travel bursary’. </a:t>
            </a:r>
            <a:endParaRPr lang="en-GB" dirty="0">
              <a:cs typeface="Calibri"/>
            </a:endParaRPr>
          </a:p>
          <a:p>
            <a:r>
              <a:rPr lang="en-GB" dirty="0"/>
              <a:t>From here, you will need to download the form, complete it electronically, and then return it to us via email, with any required evidence attached. All of the information for how to complete the form can be found on this page of the website, but we are of course happy to answer any questions about this at any time. We will then process your travel claim for payment. We tend to process travel claims once a week, and it can then take around two weeks or a little longer for all the finance processes to go through and for the money to reach you. </a:t>
            </a:r>
          </a:p>
          <a:p>
            <a:endParaRPr lang="en-GB" dirty="0">
              <a:cs typeface="Calibri"/>
            </a:endParaRPr>
          </a:p>
          <a:p>
            <a:r>
              <a:rPr lang="en-GB" dirty="0"/>
              <a:t>We do encourage you to fill in your travel claim form electronically and not send paper forms to us – for reasons of both sustainability and practicality – but we understand that internet access might not be possible for everyone. If this is the case for you, please come and let us know, and we can arrange an alternative for you. </a:t>
            </a:r>
            <a:endParaRPr lang="en-GB" dirty="0">
              <a:cs typeface="Calibri"/>
            </a:endParaRPr>
          </a:p>
          <a:p>
            <a:r>
              <a:rPr lang="en-GB" dirty="0"/>
              <a:t>It is completely up to your when you want to send in your travel claims – you can either do it as you go and send us them after each subject session, or you can wait a while and do them in bulk, whatever is easiest! Again, if you have any questions about travel claims, just send us an email at </a:t>
            </a:r>
            <a:r>
              <a:rPr lang="en-GB" dirty="0" err="1"/>
              <a:t>exeterscholars</a:t>
            </a:r>
            <a:r>
              <a:rPr lang="en-GB" dirty="0"/>
              <a:t> and we can help. </a:t>
            </a:r>
            <a:endParaRPr lang="en-GB" dirty="0">
              <a:cs typeface="Calibri"/>
            </a:endParaRPr>
          </a:p>
          <a:p>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2FCFA94C-8463-E249-B40C-ABC64971CE14}" type="slidenum">
              <a:rPr lang="en-US" smtClean="0"/>
              <a:t>16</a:t>
            </a:fld>
            <a:endParaRPr lang="en-US"/>
          </a:p>
        </p:txBody>
      </p:sp>
    </p:spTree>
    <p:extLst>
      <p:ext uri="{BB962C8B-B14F-4D97-AF65-F5344CB8AC3E}">
        <p14:creationId xmlns:p14="http://schemas.microsoft.com/office/powerpoint/2010/main" val="457518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let’s welcome back the Exeter Scholars alumni to talk about their own Exeter Scholars experience and give their advice on getting the most out of the programme… </a:t>
            </a:r>
          </a:p>
        </p:txBody>
      </p:sp>
      <p:sp>
        <p:nvSpPr>
          <p:cNvPr id="4" name="Slide Number Placeholder 3"/>
          <p:cNvSpPr>
            <a:spLocks noGrp="1"/>
          </p:cNvSpPr>
          <p:nvPr>
            <p:ph type="sldNum" sz="quarter" idx="10"/>
          </p:nvPr>
        </p:nvSpPr>
        <p:spPr/>
        <p:txBody>
          <a:bodyPr/>
          <a:lstStyle/>
          <a:p>
            <a:fld id="{2FCFA94C-8463-E249-B40C-ABC64971CE14}" type="slidenum">
              <a:rPr lang="en-US" smtClean="0"/>
              <a:t>17</a:t>
            </a:fld>
            <a:endParaRPr lang="en-US"/>
          </a:p>
        </p:txBody>
      </p:sp>
    </p:spTree>
    <p:extLst>
      <p:ext uri="{BB962C8B-B14F-4D97-AF65-F5344CB8AC3E}">
        <p14:creationId xmlns:p14="http://schemas.microsoft.com/office/powerpoint/2010/main" val="982762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-Introduce</a:t>
            </a:r>
            <a:r>
              <a:rPr lang="en-GB" baseline="0" dirty="0"/>
              <a:t> Q&amp;A session and use of catch boxes (MR to manage) and HS to MC</a:t>
            </a:r>
          </a:p>
          <a:p>
            <a:pPr marL="0" indent="0">
              <a:buFontTx/>
              <a:buNone/>
            </a:pPr>
            <a:r>
              <a:rPr lang="en-GB" baseline="0" dirty="0"/>
              <a:t>-No question is a silly question! Ask away…</a:t>
            </a:r>
          </a:p>
          <a:p>
            <a:pPr marL="0" indent="0">
              <a:buFontTx/>
              <a:buNone/>
            </a:pPr>
            <a:endParaRPr lang="en-GB" baseline="0" dirty="0"/>
          </a:p>
          <a:p>
            <a:pPr marL="0" indent="0">
              <a:buFontTx/>
              <a:buNone/>
            </a:pPr>
            <a:r>
              <a:rPr lang="en-GB" b="1" baseline="0" dirty="0"/>
              <a:t>Instructions on where to go next:</a:t>
            </a:r>
          </a:p>
          <a:p>
            <a:pPr marL="0" indent="0">
              <a:buFontTx/>
              <a:buNone/>
            </a:pPr>
            <a:r>
              <a:rPr lang="en-GB" b="1" baseline="0" dirty="0"/>
              <a:t>Group 1: </a:t>
            </a:r>
            <a:r>
              <a:rPr lang="en-GB" b="0" baseline="0" dirty="0"/>
              <a:t>exit through front entrance to make your way to the Terrace for the student life exhibition, or make your way to the back of the room to go on a guided campus tour</a:t>
            </a:r>
            <a:endParaRPr lang="en-GB" b="1" baseline="0" dirty="0"/>
          </a:p>
          <a:p>
            <a:pPr marL="0" indent="0">
              <a:buFontTx/>
              <a:buNone/>
            </a:pPr>
            <a:endParaRPr lang="en-GB" b="1" baseline="0" dirty="0"/>
          </a:p>
          <a:p>
            <a:pPr marL="0" indent="0">
              <a:buFontTx/>
              <a:buNone/>
            </a:pPr>
            <a:r>
              <a:rPr lang="en-GB" b="1" baseline="0" dirty="0"/>
              <a:t>Group 2: </a:t>
            </a:r>
            <a:r>
              <a:rPr lang="en-GB" b="0" baseline="0" dirty="0"/>
              <a:t>you will be having lunch at the Forum street where you registered this morning. There will be ESAs directing you back to this area for lunch. </a:t>
            </a:r>
          </a:p>
          <a:p>
            <a:pPr marL="0" indent="0">
              <a:buFontTx/>
              <a:buNone/>
            </a:pPr>
            <a:endParaRPr lang="en-GB" b="0" baseline="0" dirty="0"/>
          </a:p>
          <a:p>
            <a:pPr marL="0" indent="0">
              <a:buFontTx/>
              <a:buNone/>
            </a:pPr>
            <a:r>
              <a:rPr lang="en-GB" b="0" baseline="0" dirty="0"/>
              <a:t>At</a:t>
            </a:r>
            <a:r>
              <a:rPr lang="en-GB" b="1" baseline="0" dirty="0"/>
              <a:t> 12:40pm</a:t>
            </a:r>
            <a:r>
              <a:rPr lang="en-GB" b="0" baseline="0" dirty="0"/>
              <a:t>, groups change over so Group 1 can go to the Forum for lunch and Group 2 come back here to meet at the back of the Hall for a campus tour or head to the Terrace for the exhibition. </a:t>
            </a:r>
          </a:p>
          <a:p>
            <a:pPr marL="0" indent="0">
              <a:buFontTx/>
              <a:buNone/>
            </a:pPr>
            <a:endParaRPr lang="en-GB" b="0" baseline="0" dirty="0"/>
          </a:p>
          <a:p>
            <a:pPr marL="0" indent="0">
              <a:buFontTx/>
              <a:buNone/>
            </a:pPr>
            <a:r>
              <a:rPr lang="en-GB" b="0" baseline="0" dirty="0"/>
              <a:t>After lunch, at </a:t>
            </a:r>
            <a:r>
              <a:rPr lang="en-GB" b="1" baseline="0" dirty="0"/>
              <a:t>1:30pm</a:t>
            </a:r>
            <a:r>
              <a:rPr lang="en-GB" b="0" baseline="0" dirty="0"/>
              <a:t> you will then be heading to your subject sessions – see reverse side of programme for locations – or to the guest Q&amp;A session in the Forum’s alumni auditorium. Marshalls will be around to guide you – follow the human signposts to the Queen’s building </a:t>
            </a:r>
            <a:endParaRPr lang="en-GB" b="1" dirty="0"/>
          </a:p>
        </p:txBody>
      </p:sp>
      <p:sp>
        <p:nvSpPr>
          <p:cNvPr id="4" name="Slide Number Placeholder 3"/>
          <p:cNvSpPr>
            <a:spLocks noGrp="1"/>
          </p:cNvSpPr>
          <p:nvPr>
            <p:ph type="sldNum" sz="quarter" idx="10"/>
          </p:nvPr>
        </p:nvSpPr>
        <p:spPr/>
        <p:txBody>
          <a:bodyPr/>
          <a:lstStyle/>
          <a:p>
            <a:fld id="{2FCFA94C-8463-E249-B40C-ABC64971CE14}" type="slidenum">
              <a:rPr lang="en-US" smtClean="0"/>
              <a:t>18</a:t>
            </a:fld>
            <a:endParaRPr lang="en-US"/>
          </a:p>
        </p:txBody>
      </p:sp>
    </p:spTree>
    <p:extLst>
      <p:ext uri="{BB962C8B-B14F-4D97-AF65-F5344CB8AC3E}">
        <p14:creationId xmlns:p14="http://schemas.microsoft.com/office/powerpoint/2010/main" val="2719275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 really hope</a:t>
            </a:r>
            <a:r>
              <a:rPr lang="en-GB" baseline="0"/>
              <a:t> you found the day useful and that it gave you a taster of what to expect on the programme over the next two years. I hope you enjoyed your introductory subject sessions and got to know a few people so that you see a few friendly faces when your subject sessions officially commence in the new year!</a:t>
            </a:r>
          </a:p>
          <a:p>
            <a:endParaRPr lang="en-GB"/>
          </a:p>
          <a:p>
            <a:r>
              <a:rPr lang="en-GB"/>
              <a:t>Let’s now look ahead at what your</a:t>
            </a:r>
            <a:r>
              <a:rPr lang="en-GB" baseline="0"/>
              <a:t> next steps are…</a:t>
            </a:r>
            <a:endParaRPr lang="en-GB"/>
          </a:p>
        </p:txBody>
      </p:sp>
      <p:sp>
        <p:nvSpPr>
          <p:cNvPr id="4" name="Slide Number Placeholder 3"/>
          <p:cNvSpPr>
            <a:spLocks noGrp="1"/>
          </p:cNvSpPr>
          <p:nvPr>
            <p:ph type="sldNum" sz="quarter" idx="10"/>
          </p:nvPr>
        </p:nvSpPr>
        <p:spPr/>
        <p:txBody>
          <a:bodyPr/>
          <a:lstStyle/>
          <a:p>
            <a:fld id="{2FCFA94C-8463-E249-B40C-ABC64971CE14}" type="slidenum">
              <a:rPr lang="en-US" smtClean="0"/>
              <a:t>19</a:t>
            </a:fld>
            <a:endParaRPr lang="en-US"/>
          </a:p>
        </p:txBody>
      </p:sp>
    </p:spTree>
    <p:extLst>
      <p:ext uri="{BB962C8B-B14F-4D97-AF65-F5344CB8AC3E}">
        <p14:creationId xmlns:p14="http://schemas.microsoft.com/office/powerpoint/2010/main" val="240984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b="1"/>
          </a:p>
          <a:p>
            <a:pPr marL="171450" indent="-171450">
              <a:buFontTx/>
              <a:buChar char="-"/>
            </a:pPr>
            <a:r>
              <a:rPr lang="en-GB" b="1"/>
              <a:t>Fire – </a:t>
            </a:r>
            <a:r>
              <a:rPr lang="en-GB" b="0"/>
              <a:t>not expecting</a:t>
            </a:r>
            <a:r>
              <a:rPr lang="en-GB" b="0" baseline="0"/>
              <a:t> fire drills today. If you hear the fire alarm, exit via the nearest fire exit – doors at front and back of the Hall – Don’t use lifts – accessibility requirements, exit via back doors and you will lead out to the back car park. Front doors lead back to the piazza at the front of the Great Hall. </a:t>
            </a:r>
          </a:p>
          <a:p>
            <a:pPr marL="171450" indent="-171450">
              <a:buFontTx/>
              <a:buChar char="-"/>
            </a:pPr>
            <a:r>
              <a:rPr lang="en-GB" b="1" baseline="0"/>
              <a:t>Mobile phones </a:t>
            </a:r>
            <a:endParaRPr lang="en-GB" b="1"/>
          </a:p>
          <a:p>
            <a:pPr marL="171450" indent="-171450">
              <a:buFontTx/>
              <a:buChar char="-"/>
            </a:pPr>
            <a:r>
              <a:rPr lang="en-GB" b="1"/>
              <a:t>Run through contents</a:t>
            </a:r>
            <a:r>
              <a:rPr lang="en-GB" b="1" baseline="0"/>
              <a:t> of tote bag (useful info for today’s conference and to introduce you to the programme more broadly): </a:t>
            </a:r>
          </a:p>
          <a:p>
            <a:pPr marL="171450" indent="-171450">
              <a:buFont typeface="Arial" panose="020B0604020202020204" pitchFamily="34" charset="0"/>
              <a:buChar char="•"/>
            </a:pPr>
            <a:r>
              <a:rPr lang="en-GB" baseline="0"/>
              <a:t>Programme for today</a:t>
            </a:r>
          </a:p>
          <a:p>
            <a:pPr marL="171450" indent="-171450">
              <a:buFont typeface="Arial" panose="020B0604020202020204" pitchFamily="34" charset="0"/>
              <a:buChar char="•"/>
            </a:pPr>
            <a:r>
              <a:rPr lang="en-GB" baseline="0"/>
              <a:t>Exhibition floor plan/key</a:t>
            </a:r>
          </a:p>
          <a:p>
            <a:pPr marL="171450" indent="-171450">
              <a:buFont typeface="Arial" panose="020B0604020202020204" pitchFamily="34" charset="0"/>
              <a:buChar char="•"/>
            </a:pPr>
            <a:r>
              <a:rPr lang="en-GB" baseline="0"/>
              <a:t>Evaluation form for later…</a:t>
            </a:r>
          </a:p>
          <a:p>
            <a:pPr marL="171450" indent="-171450">
              <a:buFont typeface="Arial" panose="020B0604020202020204" pitchFamily="34" charset="0"/>
              <a:buChar char="•"/>
            </a:pPr>
            <a:endParaRPr lang="en-GB" baseline="0"/>
          </a:p>
          <a:p>
            <a:pPr marL="171450" indent="-171450">
              <a:buFontTx/>
              <a:buChar char="-"/>
            </a:pPr>
            <a:r>
              <a:rPr lang="en-GB"/>
              <a:t>Flag </a:t>
            </a:r>
            <a:r>
              <a:rPr lang="en-GB" b="1"/>
              <a:t>group</a:t>
            </a:r>
            <a:r>
              <a:rPr lang="en-GB" b="1" baseline="0"/>
              <a:t> one and group two on coloured lanyards</a:t>
            </a:r>
          </a:p>
          <a:p>
            <a:pPr marL="171450" indent="-171450">
              <a:buFontTx/>
              <a:buChar char="-"/>
            </a:pPr>
            <a:endParaRPr lang="en-GB"/>
          </a:p>
          <a:p>
            <a:pPr marL="171450" indent="-171450">
              <a:buFontTx/>
              <a:buChar char="-"/>
            </a:pPr>
            <a:r>
              <a:rPr lang="en-GB"/>
              <a:t>The aim of today is to help you get a greater understandin</a:t>
            </a:r>
            <a:r>
              <a:rPr lang="en-GB" baseline="0"/>
              <a:t>g about what Exeter Scholars will mean for you and to meet your fellow participants and subject staff/team members that you will be working with over the next 2 years</a:t>
            </a:r>
          </a:p>
          <a:p>
            <a:pPr marL="171450" indent="-171450">
              <a:buFontTx/>
              <a:buChar char="-"/>
            </a:pPr>
            <a:endParaRPr lang="en-GB" baseline="0"/>
          </a:p>
          <a:p>
            <a:pPr marL="171450" indent="-171450">
              <a:buFontTx/>
              <a:buChar char="-"/>
            </a:pPr>
            <a:r>
              <a:rPr lang="en-GB" baseline="0"/>
              <a:t>Take the opportunity to make sure any questions or concerns you have are addressed – we will have Q&amp;A opportunities and you’ll have opportunities to ask anything you like throughout the day, however, don’t try to do it all! Use today to get a feel for the programme and then when you go home have a closer look at the info in your packs and check out the website for further info </a:t>
            </a:r>
            <a:endParaRPr lang="en-GB"/>
          </a:p>
        </p:txBody>
      </p:sp>
      <p:sp>
        <p:nvSpPr>
          <p:cNvPr id="4" name="Slide Number Placeholder 3"/>
          <p:cNvSpPr>
            <a:spLocks noGrp="1"/>
          </p:cNvSpPr>
          <p:nvPr>
            <p:ph type="sldNum" sz="quarter" idx="10"/>
          </p:nvPr>
        </p:nvSpPr>
        <p:spPr/>
        <p:txBody>
          <a:bodyPr/>
          <a:lstStyle/>
          <a:p>
            <a:fld id="{2FCFA94C-8463-E249-B40C-ABC64971CE14}" type="slidenum">
              <a:rPr lang="en-US" smtClean="0"/>
              <a:t>2</a:t>
            </a:fld>
            <a:endParaRPr lang="en-US"/>
          </a:p>
        </p:txBody>
      </p:sp>
    </p:spTree>
    <p:extLst>
      <p:ext uri="{BB962C8B-B14F-4D97-AF65-F5344CB8AC3E}">
        <p14:creationId xmlns:p14="http://schemas.microsoft.com/office/powerpoint/2010/main" val="2102430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-Make sure you talk to your school teachers about authorising absences for you to attend subject sessions.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 out for electronic correspondence from 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-Email us at any time with your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-Get excited for your subject sessions in the new year!!</a:t>
            </a:r>
          </a:p>
        </p:txBody>
      </p:sp>
      <p:sp>
        <p:nvSpPr>
          <p:cNvPr id="4" name="Slide Number Placeholder 3"/>
          <p:cNvSpPr>
            <a:spLocks noGrp="1"/>
          </p:cNvSpPr>
          <p:nvPr>
            <p:ph type="sldNum" sz="quarter" idx="10"/>
          </p:nvPr>
        </p:nvSpPr>
        <p:spPr/>
        <p:txBody>
          <a:bodyPr/>
          <a:lstStyle/>
          <a:p>
            <a:fld id="{2FCFA94C-8463-E249-B40C-ABC64971CE14}" type="slidenum">
              <a:rPr lang="en-US" smtClean="0"/>
              <a:t>20</a:t>
            </a:fld>
            <a:endParaRPr lang="en-US"/>
          </a:p>
        </p:txBody>
      </p:sp>
    </p:spTree>
    <p:extLst>
      <p:ext uri="{BB962C8B-B14F-4D97-AF65-F5344CB8AC3E}">
        <p14:creationId xmlns:p14="http://schemas.microsoft.com/office/powerpoint/2010/main" val="830232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t>We will look forward to seeing you in the new year when the majority of subject sessions start in January 2023! (Law – even earlier in December this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a:p>
          <a:p>
            <a:pPr marL="0" indent="0">
              <a:buFont typeface="Arial" panose="020B0604020202020204" pitchFamily="34" charset="0"/>
              <a:buNone/>
            </a:pPr>
            <a:endParaRPr lang="en-GB"/>
          </a:p>
          <a:p>
            <a:pPr marL="171450" indent="-171450">
              <a:buFont typeface="Arial" panose="020B0604020202020204" pitchFamily="34" charset="0"/>
              <a:buChar char="•"/>
            </a:pPr>
            <a:r>
              <a:rPr lang="en-GB"/>
              <a:t>Feedback</a:t>
            </a:r>
            <a:r>
              <a:rPr lang="en-GB" baseline="0"/>
              <a:t> and evaluation forms – in packs, please complete all sections and put in boxes/leave on your seat as you exit! Very important as your feedback will help us improve future events </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Don’t forget to complete an online travel expense claim form when you get home to claim back the cost of your travel to the event! Email back to us at Exeterscholars@exeter.ac.uk </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Thank you so much for coming and safe travels home!! </a:t>
            </a:r>
          </a:p>
          <a:p>
            <a:endParaRPr lang="en-GB"/>
          </a:p>
        </p:txBody>
      </p:sp>
      <p:sp>
        <p:nvSpPr>
          <p:cNvPr id="4" name="Slide Number Placeholder 3"/>
          <p:cNvSpPr>
            <a:spLocks noGrp="1"/>
          </p:cNvSpPr>
          <p:nvPr>
            <p:ph type="sldNum" sz="quarter" idx="10"/>
          </p:nvPr>
        </p:nvSpPr>
        <p:spPr/>
        <p:txBody>
          <a:bodyPr/>
          <a:lstStyle/>
          <a:p>
            <a:fld id="{2FCFA94C-8463-E249-B40C-ABC64971CE14}" type="slidenum">
              <a:rPr lang="en-US" smtClean="0"/>
              <a:t>21</a:t>
            </a:fld>
            <a:endParaRPr lang="en-US"/>
          </a:p>
        </p:txBody>
      </p:sp>
    </p:spTree>
    <p:extLst>
      <p:ext uri="{BB962C8B-B14F-4D97-AF65-F5344CB8AC3E}">
        <p14:creationId xmlns:p14="http://schemas.microsoft.com/office/powerpoint/2010/main" val="12044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latin typeface="+mn-lt"/>
                <a:ea typeface="+mn-ea"/>
                <a:cs typeface="+mn-cs"/>
              </a:rPr>
              <a:t>“Before we start today’s activities I would like to tell you a little bit about The University of Exeter.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We are a medium sized university with approximately 27,000 students who come from all across the world to study here. To put that in perspective some</a:t>
            </a:r>
            <a:r>
              <a:rPr lang="en-GB" sz="1200" kern="1200" baseline="0">
                <a:solidFill>
                  <a:schemeClr val="tx1"/>
                </a:solidFill>
                <a:latin typeface="+mn-lt"/>
                <a:ea typeface="+mn-ea"/>
                <a:cs typeface="+mn-cs"/>
              </a:rPr>
              <a:t> of the larger universities, such as Manchester, have upward of 39,000  full time students whilst some of the smaller universities, such as Falmouth University may have just over 3,000 full time students.</a:t>
            </a:r>
          </a:p>
          <a:p>
            <a:endParaRPr lang="en-GB" sz="1200" kern="1200" baseline="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latin typeface="+mn-lt"/>
                <a:ea typeface="+mn-ea"/>
                <a:cs typeface="+mn-cs"/>
              </a:rPr>
              <a:t>You may have heard of our university before as we are a member</a:t>
            </a:r>
            <a:r>
              <a:rPr lang="en-GB" sz="1200" kern="1200" baseline="0">
                <a:solidFill>
                  <a:schemeClr val="tx1"/>
                </a:solidFill>
                <a:latin typeface="+mn-lt"/>
                <a:ea typeface="+mn-ea"/>
                <a:cs typeface="+mn-cs"/>
              </a:rPr>
              <a:t> </a:t>
            </a:r>
            <a:r>
              <a:rPr lang="en-GB" sz="1200" kern="1200">
                <a:solidFill>
                  <a:schemeClr val="tx1"/>
                </a:solidFill>
                <a:latin typeface="+mn-lt"/>
                <a:ea typeface="+mn-ea"/>
                <a:cs typeface="+mn-cs"/>
              </a:rPr>
              <a:t>of the Russell Group which means that a lot of our academics and students are involved in research to try and understand the world around us. This could involve them trying to find cures for illnesses such as diabetes, working on covid vaccines more recently, or discovering new planets outside of our solar system.”  This means that we are among one of the top universities in the UK for teaching and</a:t>
            </a:r>
            <a:r>
              <a:rPr lang="en-GB" sz="1200" kern="1200" baseline="0">
                <a:solidFill>
                  <a:schemeClr val="tx1"/>
                </a:solidFill>
                <a:latin typeface="+mn-lt"/>
                <a:ea typeface="+mn-ea"/>
                <a:cs typeface="+mn-cs"/>
              </a:rPr>
              <a:t> research. </a:t>
            </a:r>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 </a:t>
            </a:r>
          </a:p>
          <a:p>
            <a:r>
              <a:rPr lang="en-GB" sz="1200" kern="1200">
                <a:solidFill>
                  <a:schemeClr val="tx1"/>
                </a:solidFill>
                <a:latin typeface="+mn-lt"/>
                <a:ea typeface="+mn-ea"/>
                <a:cs typeface="+mn-cs"/>
              </a:rPr>
              <a:t>Our university is comprised of three campuses. This one, the Streatham Campus, which</a:t>
            </a:r>
            <a:r>
              <a:rPr lang="en-GB" sz="1200" kern="1200" baseline="0">
                <a:solidFill>
                  <a:schemeClr val="tx1"/>
                </a:solidFill>
                <a:latin typeface="+mn-lt"/>
                <a:ea typeface="+mn-ea"/>
                <a:cs typeface="+mn-cs"/>
              </a:rPr>
              <a:t> you will see more of on your campus tour, </a:t>
            </a:r>
            <a:r>
              <a:rPr lang="en-GB" sz="1200" kern="1200">
                <a:solidFill>
                  <a:schemeClr val="tx1"/>
                </a:solidFill>
                <a:latin typeface="+mn-lt"/>
                <a:ea typeface="+mn-ea"/>
                <a:cs typeface="+mn-cs"/>
              </a:rPr>
              <a:t>is the largest of the three.</a:t>
            </a:r>
            <a:r>
              <a:rPr lang="en-GB" sz="1200" kern="1200" baseline="0">
                <a:solidFill>
                  <a:schemeClr val="tx1"/>
                </a:solidFill>
                <a:latin typeface="+mn-lt"/>
                <a:ea typeface="+mn-ea"/>
                <a:cs typeface="+mn-cs"/>
              </a:rPr>
              <a:t>  </a:t>
            </a:r>
            <a:r>
              <a:rPr lang="en-GB" sz="1200" kern="1200">
                <a:solidFill>
                  <a:schemeClr val="tx1"/>
                </a:solidFill>
                <a:latin typeface="+mn-lt"/>
                <a:ea typeface="+mn-ea"/>
                <a:cs typeface="+mn-cs"/>
              </a:rPr>
              <a:t>The second campus, St Luke’s, is also in Exeter and is located across the other side of the city centre, this is where our Medics,</a:t>
            </a:r>
            <a:r>
              <a:rPr lang="en-GB" sz="1200" kern="1200" baseline="0">
                <a:solidFill>
                  <a:schemeClr val="tx1"/>
                </a:solidFill>
                <a:latin typeface="+mn-lt"/>
                <a:ea typeface="+mn-ea"/>
                <a:cs typeface="+mn-cs"/>
              </a:rPr>
              <a:t> Sports Scientists and future teachers study</a:t>
            </a:r>
            <a:r>
              <a:rPr lang="en-GB" sz="1200" kern="1200">
                <a:solidFill>
                  <a:schemeClr val="tx1"/>
                </a:solidFill>
                <a:latin typeface="+mn-lt"/>
                <a:ea typeface="+mn-ea"/>
                <a:cs typeface="+mn-cs"/>
              </a:rPr>
              <a:t>. It is about a 25 minute walk away from the Streatham</a:t>
            </a:r>
            <a:r>
              <a:rPr lang="en-GB" sz="1200" kern="1200" baseline="0">
                <a:solidFill>
                  <a:schemeClr val="tx1"/>
                </a:solidFill>
                <a:latin typeface="+mn-lt"/>
                <a:ea typeface="+mn-ea"/>
                <a:cs typeface="+mn-cs"/>
              </a:rPr>
              <a:t> campus</a:t>
            </a:r>
            <a:r>
              <a:rPr lang="en-GB" sz="1200" kern="1200">
                <a:solidFill>
                  <a:schemeClr val="tx1"/>
                </a:solidFill>
                <a:latin typeface="+mn-lt"/>
                <a:ea typeface="+mn-ea"/>
                <a:cs typeface="+mn-cs"/>
              </a:rPr>
              <a:t>.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Our third campus is the Penryn Campus, which is located in Cornwall</a:t>
            </a:r>
            <a:r>
              <a:rPr lang="en-GB" sz="1200" kern="1200" baseline="0">
                <a:solidFill>
                  <a:schemeClr val="tx1"/>
                </a:solidFill>
                <a:latin typeface="+mn-lt"/>
                <a:ea typeface="+mn-ea"/>
                <a:cs typeface="+mn-cs"/>
              </a:rPr>
              <a:t> we share that site with Falmouth University. Some of the subjects we teach there are the same as the ones we teach here in Exeter, like Geography and Biosciences, however unlike at school where that would mean the content is pretty much the same, they are actually very different courses.” Use Exeter Scholars to get a feel for which courses you may be interested in studying at university and get familiar with looking into course modules and thinking about what you’ll enjoy studying most.  </a:t>
            </a:r>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 </a:t>
            </a:r>
          </a:p>
          <a:p>
            <a:endParaRPr lang="en-GB"/>
          </a:p>
          <a:p>
            <a:endParaRPr lang="en-GB"/>
          </a:p>
        </p:txBody>
      </p:sp>
      <p:sp>
        <p:nvSpPr>
          <p:cNvPr id="4" name="Slide Number Placeholder 3"/>
          <p:cNvSpPr>
            <a:spLocks noGrp="1"/>
          </p:cNvSpPr>
          <p:nvPr>
            <p:ph type="sldNum" sz="quarter" idx="10"/>
          </p:nvPr>
        </p:nvSpPr>
        <p:spPr/>
        <p:txBody>
          <a:bodyPr/>
          <a:lstStyle/>
          <a:p>
            <a:fld id="{2FCFA94C-8463-E249-B40C-ABC64971CE14}" type="slidenum">
              <a:rPr lang="en-US" smtClean="0"/>
              <a:t>3</a:t>
            </a:fld>
            <a:endParaRPr lang="en-US"/>
          </a:p>
        </p:txBody>
      </p:sp>
    </p:spTree>
    <p:extLst>
      <p:ext uri="{BB962C8B-B14F-4D97-AF65-F5344CB8AC3E}">
        <p14:creationId xmlns:p14="http://schemas.microsoft.com/office/powerpoint/2010/main" val="1467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-Play the new Scholars promo video.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cs typeface="Calibri"/>
              </a:rPr>
              <a:t>-You are all now on our Year 12 SW pathway of the programme and joining a large community of Exeter Scholars participants.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cs typeface="Calibri"/>
              </a:rPr>
              <a:t>I really like the line towards the end of the video that describes Exeter Scholars as a ’trail run’ and a chance to find out more about university and whether it’s the right option for you. Also Conner mentions that the programme allows you to try out things you maybe hadn’t considered before – pushes you out of comfort zone and allows you to meet new people. </a:t>
            </a:r>
            <a:endParaRPr lang="en-GB">
              <a:cs typeface="Calibri"/>
            </a:endParaRPr>
          </a:p>
        </p:txBody>
      </p:sp>
      <p:sp>
        <p:nvSpPr>
          <p:cNvPr id="4" name="Slide Number Placeholder 3"/>
          <p:cNvSpPr>
            <a:spLocks noGrp="1"/>
          </p:cNvSpPr>
          <p:nvPr>
            <p:ph type="sldNum" sz="quarter" idx="10"/>
          </p:nvPr>
        </p:nvSpPr>
        <p:spPr/>
        <p:txBody>
          <a:bodyPr/>
          <a:lstStyle/>
          <a:p>
            <a:fld id="{7B8B037A-45C1-8740-8C0E-46AC3ECA3BBB}" type="slidenum">
              <a:rPr lang="en-US" smtClean="0"/>
              <a:t>4</a:t>
            </a:fld>
            <a:endParaRPr lang="en-US"/>
          </a:p>
        </p:txBody>
      </p:sp>
    </p:spTree>
    <p:extLst>
      <p:ext uri="{BB962C8B-B14F-4D97-AF65-F5344CB8AC3E}">
        <p14:creationId xmlns:p14="http://schemas.microsoft.com/office/powerpoint/2010/main" val="161692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50000"/>
              </a:spcBef>
              <a:defRPr/>
            </a:pPr>
            <a:r>
              <a:rPr lang="en-GB" dirty="0"/>
              <a:t>-We take wellbeing</a:t>
            </a:r>
            <a:r>
              <a:rPr lang="en-GB" baseline="0" dirty="0"/>
              <a:t> very seriously at Exeter Scholars and this will be a running theme throughout the programme.</a:t>
            </a:r>
          </a:p>
          <a:p>
            <a:pPr>
              <a:lnSpc>
                <a:spcPct val="150000"/>
              </a:lnSpc>
              <a:spcBef>
                <a:spcPct val="50000"/>
              </a:spcBef>
              <a:defRPr/>
            </a:pPr>
            <a:endParaRPr lang="en-GB" baseline="0" dirty="0"/>
          </a:p>
          <a:p>
            <a:pPr marL="0" marR="0" lvl="0" indent="0" algn="l" defTabSz="914400" rtl="0" eaLnBrk="1" fontAlgn="auto" latinLnBrk="0" hangingPunct="1">
              <a:lnSpc>
                <a:spcPct val="150000"/>
              </a:lnSpc>
              <a:spcBef>
                <a:spcPct val="50000"/>
              </a:spcBef>
              <a:spcAft>
                <a:spcPts val="0"/>
              </a:spcAft>
              <a:buClrTx/>
              <a:buSzTx/>
              <a:buFontTx/>
              <a:buNone/>
              <a:tabLst/>
              <a:defRPr/>
            </a:pPr>
            <a:r>
              <a:rPr lang="en-GB" baseline="0" dirty="0"/>
              <a:t>-By wellbeing we mean all those </a:t>
            </a:r>
            <a:r>
              <a:rPr lang="en-GB" dirty="0"/>
              <a:t>things you need to do to keep yourself healthy in mind, body and spirit</a:t>
            </a:r>
            <a:r>
              <a:rPr lang="en-GB" baseline="0" dirty="0"/>
              <a:t>. This can be anything from learning tips for stress and time management around exam times, to learning how to be resilient and overcome challenges. Of course we can also support you with any specific wellbeing requirements you may have -  such as mental health difficulties, learning requirements and accessibility requirements, but we want to support a holistic approach and encourage all Exeter Scholars participants to consider and look after their own wellbeing. </a:t>
            </a:r>
          </a:p>
          <a:p>
            <a:pPr marL="0" marR="0" lvl="0" indent="0" algn="l" defTabSz="914400" rtl="0" eaLnBrk="1" fontAlgn="auto" latinLnBrk="0" hangingPunct="1">
              <a:lnSpc>
                <a:spcPct val="150000"/>
              </a:lnSpc>
              <a:spcBef>
                <a:spcPct val="50000"/>
              </a:spcBef>
              <a:spcAft>
                <a:spcPts val="0"/>
              </a:spcAft>
              <a:buClrTx/>
              <a:buSzTx/>
              <a:buFontTx/>
              <a:buNone/>
              <a:tabLst/>
              <a:defRPr/>
            </a:pPr>
            <a:endParaRPr lang="en-GB" baseline="0" dirty="0"/>
          </a:p>
          <a:p>
            <a:pPr marL="0" marR="0" lvl="0" indent="0" algn="l" defTabSz="914400" rtl="0" eaLnBrk="1" fontAlgn="auto" latinLnBrk="0" hangingPunct="1">
              <a:lnSpc>
                <a:spcPct val="150000"/>
              </a:lnSpc>
              <a:spcBef>
                <a:spcPct val="50000"/>
              </a:spcBef>
              <a:spcAft>
                <a:spcPts val="0"/>
              </a:spcAft>
              <a:buClrTx/>
              <a:buSzTx/>
              <a:buFontTx/>
              <a:buNone/>
              <a:tabLst/>
              <a:defRPr/>
            </a:pPr>
            <a:r>
              <a:rPr lang="en-GB" dirty="0"/>
              <a:t>-INDEPENDENCE – we encourage this from day one of your engagement with the programme – travelling</a:t>
            </a:r>
            <a:r>
              <a:rPr lang="en-GB" baseline="0" dirty="0"/>
              <a:t> to sessions, emailing us proactively, asking questions, engaging with sessions/additional events, etc. </a:t>
            </a:r>
            <a:endParaRPr lang="en-GB" dirty="0"/>
          </a:p>
          <a:p>
            <a:pPr marL="0" marR="0" lvl="0" indent="0" algn="l" defTabSz="914400" rtl="0" eaLnBrk="1" fontAlgn="auto" latinLnBrk="0" hangingPunct="1">
              <a:lnSpc>
                <a:spcPct val="150000"/>
              </a:lnSpc>
              <a:spcBef>
                <a:spcPct val="50000"/>
              </a:spcBef>
              <a:spcAft>
                <a:spcPts val="0"/>
              </a:spcAft>
              <a:buClrTx/>
              <a:buSzTx/>
              <a:buFontTx/>
              <a:buNone/>
              <a:tabLst/>
              <a:defRPr/>
            </a:pPr>
            <a:endParaRPr lang="en-GB" baseline="0" dirty="0"/>
          </a:p>
          <a:p>
            <a:pPr marL="0" marR="0" lvl="0" indent="0" algn="l" defTabSz="914400" rtl="0" eaLnBrk="1" fontAlgn="auto" latinLnBrk="0" hangingPunct="1">
              <a:lnSpc>
                <a:spcPct val="150000"/>
              </a:lnSpc>
              <a:spcBef>
                <a:spcPct val="50000"/>
              </a:spcBef>
              <a:spcAft>
                <a:spcPts val="0"/>
              </a:spcAft>
              <a:buClrTx/>
              <a:buSzTx/>
              <a:buFontTx/>
              <a:buNone/>
              <a:tabLst/>
              <a:defRPr/>
            </a:pPr>
            <a:r>
              <a:rPr lang="en-GB" baseline="0" dirty="0"/>
              <a:t>-Wellbeing will be addressed throughout the programme as you are all entering a time of transition – currently you’re learning to adapt to A Level or equivalent studies and, looking forward, you will be preparing for the transition to HE or to work. This can be a really challenging but exciting time and we want to support you in learning to take</a:t>
            </a:r>
            <a:r>
              <a:rPr lang="en-GB" dirty="0"/>
              <a:t> personal responsibility for your own wellbeing</a:t>
            </a:r>
            <a:r>
              <a:rPr lang="en-GB" baseline="0" dirty="0"/>
              <a:t> and we want you to know what support is available. More info on this to follow, including the personalised support that we can offer participants through our PEPs -  from Bryanna later… </a:t>
            </a:r>
            <a:endParaRPr lang="en-GB" dirty="0"/>
          </a:p>
          <a:p>
            <a:pPr>
              <a:lnSpc>
                <a:spcPct val="150000"/>
              </a:lnSpc>
              <a:spcBef>
                <a:spcPct val="50000"/>
              </a:spcBef>
              <a:defRPr/>
            </a:pPr>
            <a:endParaRPr lang="en-GB" dirty="0"/>
          </a:p>
        </p:txBody>
      </p:sp>
      <p:sp>
        <p:nvSpPr>
          <p:cNvPr id="4" name="Slide Number Placeholder 3"/>
          <p:cNvSpPr>
            <a:spLocks noGrp="1"/>
          </p:cNvSpPr>
          <p:nvPr>
            <p:ph type="sldNum" sz="quarter" idx="10"/>
          </p:nvPr>
        </p:nvSpPr>
        <p:spPr/>
        <p:txBody>
          <a:bodyPr/>
          <a:lstStyle/>
          <a:p>
            <a:fld id="{2FCFA94C-8463-E249-B40C-ABC64971CE14}" type="slidenum">
              <a:rPr lang="en-US" smtClean="0"/>
              <a:t>5</a:t>
            </a:fld>
            <a:endParaRPr lang="en-US"/>
          </a:p>
        </p:txBody>
      </p:sp>
    </p:spTree>
    <p:extLst>
      <p:ext uri="{BB962C8B-B14F-4D97-AF65-F5344CB8AC3E}">
        <p14:creationId xmlns:p14="http://schemas.microsoft.com/office/powerpoint/2010/main" val="174331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50000"/>
              </a:spcBef>
              <a:defRPr/>
            </a:pPr>
            <a:r>
              <a:rPr lang="en-US" sz="1200" b="0" baseline="0" dirty="0"/>
              <a:t>Please do go to the Exeter Scholars website after this event and look over the Exeter Scholars benefits packages. You’ll see that there are two benefits packages, one relates to being an </a:t>
            </a:r>
            <a:r>
              <a:rPr lang="en-US" sz="1200" b="1" baseline="0" dirty="0"/>
              <a:t>Exeter Scholar </a:t>
            </a:r>
            <a:r>
              <a:rPr lang="en-US" sz="1200" b="0" baseline="0" dirty="0"/>
              <a:t>and one to becoming a </a:t>
            </a:r>
            <a:r>
              <a:rPr lang="en-US" sz="1200" b="1" baseline="0" dirty="0"/>
              <a:t>Senior Scholar </a:t>
            </a:r>
            <a:r>
              <a:rPr lang="en-US" sz="1200" b="0" baseline="0" dirty="0"/>
              <a:t>- which you will </a:t>
            </a:r>
            <a:r>
              <a:rPr lang="en-US" sz="1200" b="1" baseline="0" dirty="0"/>
              <a:t>all </a:t>
            </a:r>
            <a:r>
              <a:rPr lang="en-US" sz="1200" b="0" baseline="0" dirty="0"/>
              <a:t>have the opportunity to become in Year 13… further info will be provided throughout the course of the year so don’t worry about this now but take some time to look at the benefits available to you in your own time.</a:t>
            </a:r>
          </a:p>
          <a:p>
            <a:pPr>
              <a:lnSpc>
                <a:spcPct val="150000"/>
              </a:lnSpc>
              <a:spcBef>
                <a:spcPct val="50000"/>
              </a:spcBef>
              <a:defRPr/>
            </a:pPr>
            <a:endParaRPr lang="en-US" sz="1200" dirty="0"/>
          </a:p>
          <a:p>
            <a:pPr>
              <a:lnSpc>
                <a:spcPct val="150000"/>
              </a:lnSpc>
              <a:spcBef>
                <a:spcPct val="50000"/>
              </a:spcBef>
              <a:defRPr/>
            </a:pPr>
            <a:r>
              <a:rPr lang="en-US" sz="1200" dirty="0"/>
              <a:t>Before the end of Year 13 you will have the opportunity to take advantage of the following:</a:t>
            </a:r>
          </a:p>
          <a:p>
            <a:pPr marL="342900" indent="-342900">
              <a:lnSpc>
                <a:spcPct val="150000"/>
              </a:lnSpc>
              <a:spcBef>
                <a:spcPct val="50000"/>
              </a:spcBef>
              <a:buFont typeface="Arial" panose="020B0604020202020204" pitchFamily="34" charset="0"/>
              <a:buChar char="•"/>
              <a:defRPr/>
            </a:pPr>
            <a:r>
              <a:rPr lang="en-US" sz="1200" dirty="0"/>
              <a:t>A Year 12 Student Conference – Today!</a:t>
            </a:r>
          </a:p>
          <a:p>
            <a:pPr marL="342900" indent="-342900">
              <a:lnSpc>
                <a:spcPct val="150000"/>
              </a:lnSpc>
              <a:spcBef>
                <a:spcPct val="50000"/>
              </a:spcBef>
              <a:buFont typeface="Arial" panose="020B0604020202020204" pitchFamily="34" charset="0"/>
              <a:buChar char="•"/>
              <a:defRPr/>
            </a:pPr>
            <a:r>
              <a:rPr lang="en-US" sz="1200" dirty="0"/>
              <a:t>A </a:t>
            </a:r>
            <a:r>
              <a:rPr lang="en-US" sz="1200" dirty="0" err="1"/>
              <a:t>programme</a:t>
            </a:r>
            <a:r>
              <a:rPr lang="en-US" sz="1200" dirty="0"/>
              <a:t> of regular, subject specific activity sessions at one or more University of Exeter campus </a:t>
            </a:r>
          </a:p>
          <a:p>
            <a:pPr marL="342900" indent="-342900">
              <a:lnSpc>
                <a:spcPct val="150000"/>
              </a:lnSpc>
              <a:spcBef>
                <a:spcPct val="50000"/>
              </a:spcBef>
              <a:buFont typeface="Arial" panose="020B0604020202020204" pitchFamily="34" charset="0"/>
              <a:buChar char="•"/>
              <a:defRPr/>
            </a:pPr>
            <a:r>
              <a:rPr lang="en-US" sz="1200" dirty="0"/>
              <a:t>Access to our bespoke online learning platform, Brightspace and the opportunity to talk live to Student Ambassadors on TAP!</a:t>
            </a:r>
          </a:p>
          <a:p>
            <a:pPr marL="342900" indent="-342900">
              <a:lnSpc>
                <a:spcPct val="150000"/>
              </a:lnSpc>
              <a:spcBef>
                <a:spcPct val="50000"/>
              </a:spcBef>
              <a:buFont typeface="Arial" panose="020B0604020202020204" pitchFamily="34" charset="0"/>
              <a:buChar char="•"/>
              <a:defRPr/>
            </a:pPr>
            <a:r>
              <a:rPr lang="en-US" sz="1200" dirty="0"/>
              <a:t>A UCAS preparation workshop and interview skills Prep Day</a:t>
            </a:r>
          </a:p>
          <a:p>
            <a:pPr marL="342900" indent="-342900">
              <a:lnSpc>
                <a:spcPct val="150000"/>
              </a:lnSpc>
              <a:spcBef>
                <a:spcPct val="50000"/>
              </a:spcBef>
              <a:buFont typeface="Arial" panose="020B0604020202020204" pitchFamily="34" charset="0"/>
              <a:buChar char="•"/>
              <a:defRPr/>
            </a:pPr>
            <a:r>
              <a:rPr lang="en-US" sz="1200" dirty="0"/>
              <a:t>UCAS personal statement checking service – all year round </a:t>
            </a:r>
          </a:p>
          <a:p>
            <a:pPr marL="342900" indent="-342900">
              <a:lnSpc>
                <a:spcPct val="150000"/>
              </a:lnSpc>
              <a:spcBef>
                <a:spcPct val="50000"/>
              </a:spcBef>
              <a:buFont typeface="Arial" panose="020B0604020202020204" pitchFamily="34" charset="0"/>
              <a:buChar char="•"/>
              <a:defRPr/>
            </a:pPr>
            <a:r>
              <a:rPr lang="en-US" sz="1200" dirty="0"/>
              <a:t>Careers Insight Week live panel events </a:t>
            </a:r>
          </a:p>
          <a:p>
            <a:pPr marL="342900" indent="-342900">
              <a:lnSpc>
                <a:spcPct val="150000"/>
              </a:lnSpc>
              <a:spcBef>
                <a:spcPct val="50000"/>
              </a:spcBef>
              <a:buFont typeface="Arial" panose="020B0604020202020204" pitchFamily="34" charset="0"/>
              <a:buChar char="•"/>
              <a:defRPr/>
            </a:pPr>
            <a:r>
              <a:rPr lang="en-US" sz="1200" dirty="0"/>
              <a:t>Successful completion of the </a:t>
            </a:r>
            <a:r>
              <a:rPr lang="en-US" sz="1200" dirty="0" err="1"/>
              <a:t>programme</a:t>
            </a:r>
            <a:r>
              <a:rPr lang="en-US" sz="1200" dirty="0"/>
              <a:t> also earns you a reduction in entry</a:t>
            </a:r>
            <a:r>
              <a:rPr lang="en-US" sz="1200" baseline="0" dirty="0"/>
              <a:t> requirements for all </a:t>
            </a:r>
            <a:r>
              <a:rPr lang="en-US" sz="1200" baseline="0" dirty="0" err="1"/>
              <a:t>UoE</a:t>
            </a:r>
            <a:r>
              <a:rPr lang="en-US" sz="1200" baseline="0" dirty="0"/>
              <a:t> undergraduate courses! No exemptions </a:t>
            </a:r>
          </a:p>
        </p:txBody>
      </p:sp>
      <p:sp>
        <p:nvSpPr>
          <p:cNvPr id="4" name="Slide Number Placeholder 3"/>
          <p:cNvSpPr>
            <a:spLocks noGrp="1"/>
          </p:cNvSpPr>
          <p:nvPr>
            <p:ph type="sldNum" sz="quarter" idx="10"/>
          </p:nvPr>
        </p:nvSpPr>
        <p:spPr/>
        <p:txBody>
          <a:bodyPr/>
          <a:lstStyle/>
          <a:p>
            <a:fld id="{2FCFA94C-8463-E249-B40C-ABC64971CE14}" type="slidenum">
              <a:rPr lang="en-US" smtClean="0"/>
              <a:t>6</a:t>
            </a:fld>
            <a:endParaRPr lang="en-US"/>
          </a:p>
        </p:txBody>
      </p:sp>
    </p:spTree>
    <p:extLst>
      <p:ext uri="{BB962C8B-B14F-4D97-AF65-F5344CB8AC3E}">
        <p14:creationId xmlns:p14="http://schemas.microsoft.com/office/powerpoint/2010/main" val="6121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programme is designed</a:t>
            </a:r>
            <a:r>
              <a:rPr lang="en-GB" baseline="0" dirty="0"/>
              <a:t> to help you </a:t>
            </a:r>
            <a:r>
              <a:rPr lang="en-GB" b="1" baseline="0" dirty="0"/>
              <a:t>develop independence </a:t>
            </a:r>
            <a:r>
              <a:rPr lang="en-GB" baseline="0" dirty="0"/>
              <a:t>and get a real taster of what it’s like to be a </a:t>
            </a:r>
            <a:r>
              <a:rPr lang="en-GB" baseline="0" dirty="0" err="1"/>
              <a:t>uni</a:t>
            </a:r>
            <a:r>
              <a:rPr lang="en-GB" baseline="0" dirty="0"/>
              <a:t> student! </a:t>
            </a:r>
            <a:r>
              <a:rPr lang="en-GB" b="1" baseline="0" dirty="0"/>
              <a:t>We encourage you to travel to subject sessions/ different campuses independently </a:t>
            </a:r>
            <a:r>
              <a:rPr lang="en-GB" baseline="0" dirty="0"/>
              <a:t>– meet up with new friends and travel down together. We reimburse the cost, but you plan! Time management, independence, communication skills developed! </a:t>
            </a:r>
            <a:endParaRPr lang="en-GB" dirty="0"/>
          </a:p>
          <a:p>
            <a:endParaRPr lang="en-GB" dirty="0"/>
          </a:p>
          <a:p>
            <a:r>
              <a:rPr lang="en-GB" dirty="0"/>
              <a:t>-You</a:t>
            </a:r>
            <a:r>
              <a:rPr lang="en-GB" baseline="0" dirty="0"/>
              <a:t> will have to </a:t>
            </a:r>
            <a:r>
              <a:rPr lang="en-GB" b="1" baseline="0" dirty="0"/>
              <a:t>take some time out of school </a:t>
            </a:r>
            <a:r>
              <a:rPr lang="en-GB" baseline="0" dirty="0"/>
              <a:t>to attend some of your subject sessions. To do this, prepare in advance, it is your responsibility to authorise your absences and give teachers notice, but of course we will verify your participation in Exeter Scholars so that your teachers are aware that you are on the programme. </a:t>
            </a:r>
          </a:p>
          <a:p>
            <a:endParaRPr lang="en-GB" baseline="0" dirty="0"/>
          </a:p>
          <a:p>
            <a:r>
              <a:rPr lang="en-GB" baseline="0" dirty="0"/>
              <a:t>-</a:t>
            </a:r>
            <a:r>
              <a:rPr lang="en-GB" b="1" baseline="0" dirty="0"/>
              <a:t>Use the Exeter Scholars website </a:t>
            </a:r>
            <a:r>
              <a:rPr lang="en-GB" baseline="0" dirty="0"/>
              <a:t>to check the dates of subject sessions – there should be a balance of sessions across term time and holidays. Find out more about these and the relevant dates in your introductory subject sessions this afternoon</a:t>
            </a:r>
            <a:endParaRPr lang="en-GB" dirty="0"/>
          </a:p>
          <a:p>
            <a:endParaRPr lang="en-GB" dirty="0"/>
          </a:p>
          <a:p>
            <a:r>
              <a:rPr lang="en-GB" dirty="0"/>
              <a:t>-</a:t>
            </a:r>
            <a:r>
              <a:rPr lang="en-GB" b="1" dirty="0"/>
              <a:t>To</a:t>
            </a:r>
            <a:r>
              <a:rPr lang="en-GB" b="1" baseline="0" dirty="0"/>
              <a:t> keep up to date</a:t>
            </a:r>
            <a:r>
              <a:rPr lang="en-GB" b="0" baseline="0" dirty="0"/>
              <a:t> we will send you regular electronic programme updates and other communications  via email. These contain info about any forthcoming events, timely news, hints and tips, etc. so please do read these. Also check the website regularly and please do </a:t>
            </a:r>
            <a:r>
              <a:rPr lang="en-GB" b="1" baseline="0" dirty="0"/>
              <a:t>inform us if you change address/email so that we can contact you. </a:t>
            </a:r>
          </a:p>
          <a:p>
            <a:endParaRPr lang="en-GB" b="0" baseline="0" dirty="0"/>
          </a:p>
          <a:p>
            <a:r>
              <a:rPr lang="en-GB" b="0" baseline="0" dirty="0"/>
              <a:t>-If </a:t>
            </a:r>
            <a:r>
              <a:rPr lang="en-GB" b="1" baseline="0" dirty="0"/>
              <a:t>you have to miss sessions </a:t>
            </a:r>
            <a:r>
              <a:rPr lang="en-GB" b="0" baseline="0" dirty="0"/>
              <a:t>there are other ways to make up the time so don’t worry  – a variety of events (virtual and in-person), campus tours, Open Days etc. More info will be provided – don’t worry about this.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r>
              <a:rPr lang="en-GB" b="1" baseline="0" dirty="0"/>
              <a:t>Reflective learning  - </a:t>
            </a:r>
            <a:r>
              <a:rPr lang="en-GB" b="0" baseline="0" dirty="0"/>
              <a:t>we want to help you to become reflective learners and to think about how your Exeter Scholars experience and subject sessions can help you make informed decisions about your future. Developing key transferrable skills such as time management, team working, independence as well as these reflective skills will help you not only in your current studies, but also as you transition on to HE or a future career. </a:t>
            </a:r>
            <a:endParaRPr lang="en-GB" b="0" dirty="0"/>
          </a:p>
        </p:txBody>
      </p:sp>
      <p:sp>
        <p:nvSpPr>
          <p:cNvPr id="4" name="Slide Number Placeholder 3"/>
          <p:cNvSpPr>
            <a:spLocks noGrp="1"/>
          </p:cNvSpPr>
          <p:nvPr>
            <p:ph type="sldNum" sz="quarter" idx="10"/>
          </p:nvPr>
        </p:nvSpPr>
        <p:spPr/>
        <p:txBody>
          <a:bodyPr/>
          <a:lstStyle/>
          <a:p>
            <a:fld id="{2FCFA94C-8463-E249-B40C-ABC64971CE14}" type="slidenum">
              <a:rPr lang="en-US" smtClean="0"/>
              <a:t>7</a:t>
            </a:fld>
            <a:endParaRPr lang="en-US"/>
          </a:p>
        </p:txBody>
      </p:sp>
    </p:spTree>
    <p:extLst>
      <p:ext uri="{BB962C8B-B14F-4D97-AF65-F5344CB8AC3E}">
        <p14:creationId xmlns:p14="http://schemas.microsoft.com/office/powerpoint/2010/main" val="150461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t>We now offer all Exeter Scholars participants a truly blended approach to accessing the programme and we have invested in a bespoke online learning platform, </a:t>
            </a:r>
            <a:r>
              <a:rPr lang="en-GB" b="0" baseline="0" err="1"/>
              <a:t>Brightspcae</a:t>
            </a:r>
            <a:r>
              <a:rPr lang="en-GB" b="0" baseline="0"/>
              <a:t>. You will all receive your </a:t>
            </a:r>
            <a:r>
              <a:rPr lang="en-GB" b="0" baseline="0" err="1"/>
              <a:t>persnalised</a:t>
            </a:r>
            <a:r>
              <a:rPr lang="en-GB" b="0" baseline="0"/>
              <a:t> login to Brightspace in the new year – here you will be able to access additional resources relating to your subject strand. You can take part in interactive activities such as quizzes and discussion forums, allowing you to talk to other participants on your subject strand as well as to your academic course coordinators. </a:t>
            </a:r>
          </a:p>
          <a:p>
            <a:endParaRPr lang="en-GB" b="0" baseline="0"/>
          </a:p>
          <a:p>
            <a:endParaRPr lang="en-GB"/>
          </a:p>
        </p:txBody>
      </p:sp>
      <p:sp>
        <p:nvSpPr>
          <p:cNvPr id="4" name="Slide Number Placeholder 3"/>
          <p:cNvSpPr>
            <a:spLocks noGrp="1"/>
          </p:cNvSpPr>
          <p:nvPr>
            <p:ph type="sldNum" sz="quarter" idx="10"/>
          </p:nvPr>
        </p:nvSpPr>
        <p:spPr/>
        <p:txBody>
          <a:bodyPr/>
          <a:lstStyle/>
          <a:p>
            <a:fld id="{7B8B037A-45C1-8740-8C0E-46AC3ECA3BBB}" type="slidenum">
              <a:rPr lang="en-US" smtClean="0"/>
              <a:t>8</a:t>
            </a:fld>
            <a:endParaRPr lang="en-US"/>
          </a:p>
        </p:txBody>
      </p:sp>
    </p:spTree>
    <p:extLst>
      <p:ext uri="{BB962C8B-B14F-4D97-AF65-F5344CB8AC3E}">
        <p14:creationId xmlns:p14="http://schemas.microsoft.com/office/powerpoint/2010/main" val="3179125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t>We also invested in an additional online platform, </a:t>
            </a:r>
            <a:r>
              <a:rPr lang="en-GB" baseline="0"/>
              <a:t>TAP which offers you the opportunity to talk regularly and safely to our SAs about topics that are relevant to you and to get your questions answered. You will be able to access this though your Brightspace login </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Social media style content regularly produced for you to engage with and enjoy – looks a bit like a live Instagram feed! It’s really user-friendly. </a:t>
            </a:r>
          </a:p>
          <a:p>
            <a:r>
              <a:rPr lang="en-GB" baseline="0"/>
              <a:t>You’ll be invited to use TAP to talk to SAs about topics such as student life, budgeting, societies, social life, choosing the right course, student accommodation, settling in, and much more!</a:t>
            </a:r>
          </a:p>
          <a:p>
            <a:r>
              <a:rPr lang="en-GB"/>
              <a:t>More information on this to follow in the new year….</a:t>
            </a:r>
          </a:p>
          <a:p>
            <a:endParaRPr lang="en-GB"/>
          </a:p>
        </p:txBody>
      </p:sp>
      <p:sp>
        <p:nvSpPr>
          <p:cNvPr id="4" name="Slide Number Placeholder 3"/>
          <p:cNvSpPr>
            <a:spLocks noGrp="1"/>
          </p:cNvSpPr>
          <p:nvPr>
            <p:ph type="sldNum" sz="quarter" idx="10"/>
          </p:nvPr>
        </p:nvSpPr>
        <p:spPr/>
        <p:txBody>
          <a:bodyPr/>
          <a:lstStyle/>
          <a:p>
            <a:fld id="{7B8B037A-45C1-8740-8C0E-46AC3ECA3BBB}" type="slidenum">
              <a:rPr lang="en-US" smtClean="0"/>
              <a:t>9</a:t>
            </a:fld>
            <a:endParaRPr lang="en-US"/>
          </a:p>
        </p:txBody>
      </p:sp>
    </p:spTree>
    <p:extLst>
      <p:ext uri="{BB962C8B-B14F-4D97-AF65-F5344CB8AC3E}">
        <p14:creationId xmlns:p14="http://schemas.microsoft.com/office/powerpoint/2010/main" val="173137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13A5EB-66D6-EB4E-913B-3AB87662D8E9}"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3A5EB-66D6-EB4E-913B-3AB87662D8E9}"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3A5EB-66D6-EB4E-913B-3AB87662D8E9}"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3A5EB-66D6-EB4E-913B-3AB87662D8E9}"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13A5EB-66D6-EB4E-913B-3AB87662D8E9}"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13A5EB-66D6-EB4E-913B-3AB87662D8E9}"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13A5EB-66D6-EB4E-913B-3AB87662D8E9}" type="datetimeFigureOut">
              <a:rPr lang="en-US" smtClean="0"/>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13A5EB-66D6-EB4E-913B-3AB87662D8E9}" type="datetimeFigureOut">
              <a:rPr lang="en-US" smtClean="0"/>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3A5EB-66D6-EB4E-913B-3AB87662D8E9}" type="datetimeFigureOut">
              <a:rPr lang="en-US" smtClean="0"/>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13A5EB-66D6-EB4E-913B-3AB87662D8E9}"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13A5EB-66D6-EB4E-913B-3AB87662D8E9}"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3A5EB-66D6-EB4E-913B-3AB87662D8E9}" type="datetimeFigureOut">
              <a:rPr lang="en-US" smtClean="0"/>
              <a:t>5/30/2024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F3F57-C87D-E64E-91D0-1A1531C65794}"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emf"/><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mailto:Exeterscholars@exeter.ac.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exeter.ac.uk/exeterscholars" TargetMode="External"/><Relationship Id="rId5" Type="http://schemas.openxmlformats.org/officeDocument/2006/relationships/image" Target="../media/image13.emf"/><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youtu.be/pPBqWck_b4A" TargetMode="External"/><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3B3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0" name="TextBox 9"/>
          <p:cNvSpPr txBox="1"/>
          <p:nvPr/>
        </p:nvSpPr>
        <p:spPr>
          <a:xfrm>
            <a:off x="4255478" y="1221527"/>
            <a:ext cx="7720138" cy="584775"/>
          </a:xfrm>
          <a:prstGeom prst="rect">
            <a:avLst/>
          </a:prstGeom>
          <a:noFill/>
        </p:spPr>
        <p:txBody>
          <a:bodyPr wrap="square" rtlCol="0">
            <a:spAutoFit/>
          </a:bodyPr>
          <a:lstStyle/>
          <a:p>
            <a:pPr algn="r"/>
            <a:r>
              <a:rPr lang="en-US" sz="3200" b="1">
                <a:latin typeface="Arial" charset="0"/>
                <a:ea typeface="Humanist 521 Bold Condensed" charset="0"/>
                <a:cs typeface="Arial" charset="0"/>
              </a:rPr>
              <a:t>Exeter Scholars Student Conference </a:t>
            </a:r>
          </a:p>
        </p:txBody>
      </p:sp>
    </p:spTree>
    <p:extLst>
      <p:ext uri="{BB962C8B-B14F-4D97-AF65-F5344CB8AC3E}">
        <p14:creationId xmlns:p14="http://schemas.microsoft.com/office/powerpoint/2010/main" val="984355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93894" y="870443"/>
            <a:ext cx="7610169" cy="430887"/>
          </a:xfrm>
          <a:prstGeom prst="rect">
            <a:avLst/>
          </a:prstGeom>
          <a:noFill/>
        </p:spPr>
        <p:txBody>
          <a:bodyPr wrap="square" lIns="0" tIns="0" rIns="0" bIns="0" rtlCol="0">
            <a:spAutoFit/>
          </a:bodyPr>
          <a:lstStyle/>
          <a:p>
            <a:r>
              <a:rPr lang="en-US" sz="2800" b="1">
                <a:solidFill>
                  <a:srgbClr val="0093AF"/>
                </a:solidFill>
                <a:latin typeface="Arial" charset="0"/>
                <a:ea typeface="Arial" charset="0"/>
                <a:cs typeface="Arial" charset="0"/>
              </a:rPr>
              <a:t>Exeter Scholars Alumni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894" r="30939" b="9809"/>
          <a:stretch/>
        </p:blipFill>
        <p:spPr>
          <a:xfrm>
            <a:off x="0" y="352183"/>
            <a:ext cx="2520000" cy="5256000"/>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l="7" r="30497" b="47507"/>
          <a:stretch/>
        </p:blipFill>
        <p:spPr>
          <a:xfrm>
            <a:off x="6760555" y="3258000"/>
            <a:ext cx="5400000" cy="3600000"/>
          </a:xfrm>
          <a:prstGeom prst="rect">
            <a:avLst/>
          </a:prstGeom>
        </p:spPr>
      </p:pic>
      <p:sp>
        <p:nvSpPr>
          <p:cNvPr id="7" name="Rectangle 6"/>
          <p:cNvSpPr/>
          <p:nvPr/>
        </p:nvSpPr>
        <p:spPr>
          <a:xfrm>
            <a:off x="2978161" y="1920804"/>
            <a:ext cx="7725902" cy="4585871"/>
          </a:xfrm>
          <a:prstGeom prst="rect">
            <a:avLst/>
          </a:prstGeom>
        </p:spPr>
        <p:txBody>
          <a:bodyPr wrap="square">
            <a:spAutoFit/>
          </a:bodyPr>
          <a:lstStyle/>
          <a:p>
            <a:pPr algn="ctr"/>
            <a:r>
              <a:rPr lang="en-GB" sz="2400" i="1"/>
              <a:t>“The Exeter Scholars experience has made me feel less anxious about the transition to university. It has helped me understand what university life will be like and has really increased my confidence in travelling alone, speaking to people I don't know and working in a university-based environment. This experience has been worthwhile and I have really enjoyed it.”</a:t>
            </a:r>
          </a:p>
          <a:p>
            <a:endParaRPr lang="en-GB" sz="2400" b="1"/>
          </a:p>
          <a:p>
            <a:pPr algn="ctr"/>
            <a:r>
              <a:rPr lang="en-GB" sz="2400" b="1"/>
              <a:t>Natalia, Classics &amp; Ancient History subject activity strand </a:t>
            </a:r>
          </a:p>
          <a:p>
            <a:endParaRPr lang="en-GB" sz="2400" b="1"/>
          </a:p>
          <a:p>
            <a:endParaRPr lang="en-GB" sz="2400" b="1"/>
          </a:p>
          <a:p>
            <a:r>
              <a:rPr lang="en-GB" sz="2800"/>
              <a:t>  </a:t>
            </a:r>
          </a:p>
        </p:txBody>
      </p:sp>
    </p:spTree>
    <p:extLst>
      <p:ext uri="{BB962C8B-B14F-4D97-AF65-F5344CB8AC3E}">
        <p14:creationId xmlns:p14="http://schemas.microsoft.com/office/powerpoint/2010/main" val="1597070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93894" y="870443"/>
            <a:ext cx="7610169" cy="430887"/>
          </a:xfrm>
          <a:prstGeom prst="rect">
            <a:avLst/>
          </a:prstGeom>
          <a:noFill/>
        </p:spPr>
        <p:txBody>
          <a:bodyPr wrap="square" lIns="0" tIns="0" rIns="0" bIns="0" rtlCol="0">
            <a:spAutoFit/>
          </a:bodyPr>
          <a:lstStyle/>
          <a:p>
            <a:r>
              <a:rPr lang="en-US" sz="2800" b="1">
                <a:solidFill>
                  <a:srgbClr val="0093AF"/>
                </a:solidFill>
                <a:latin typeface="Arial" charset="0"/>
                <a:ea typeface="Arial" charset="0"/>
                <a:cs typeface="Arial" charset="0"/>
              </a:rPr>
              <a:t>Exeter Scholars Alumni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894" r="30939" b="9809"/>
          <a:stretch/>
        </p:blipFill>
        <p:spPr>
          <a:xfrm>
            <a:off x="0" y="352183"/>
            <a:ext cx="2520000" cy="5256000"/>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l="7" r="30497" b="47507"/>
          <a:stretch/>
        </p:blipFill>
        <p:spPr>
          <a:xfrm>
            <a:off x="6760555" y="3258000"/>
            <a:ext cx="5400000" cy="3600000"/>
          </a:xfrm>
          <a:prstGeom prst="rect">
            <a:avLst/>
          </a:prstGeom>
        </p:spPr>
      </p:pic>
      <p:sp>
        <p:nvSpPr>
          <p:cNvPr id="7" name="Rectangle 6"/>
          <p:cNvSpPr/>
          <p:nvPr/>
        </p:nvSpPr>
        <p:spPr>
          <a:xfrm>
            <a:off x="2978161" y="1882550"/>
            <a:ext cx="7725902" cy="4955203"/>
          </a:xfrm>
          <a:prstGeom prst="rect">
            <a:avLst/>
          </a:prstGeom>
        </p:spPr>
        <p:txBody>
          <a:bodyPr wrap="square">
            <a:spAutoFit/>
          </a:bodyPr>
          <a:lstStyle/>
          <a:p>
            <a:pPr algn="ctr"/>
            <a:r>
              <a:rPr lang="en-GB" sz="2400" i="1"/>
              <a:t>“Exeter Scholars has helped me in so many ways. First of all, it helped me to decide what I finally wanted to do at university. Not only that, but it has helped me develop skills such as time management, team working and confidence. Finally, it helped me take initiative over my future. By stepping out of my comfort zone, Exeter Scholars has allowed me to gain an unforgettable experience and a true insight into university life.”</a:t>
            </a:r>
          </a:p>
          <a:p>
            <a:pPr algn="ctr"/>
            <a:endParaRPr lang="en-GB" sz="2400" b="1"/>
          </a:p>
          <a:p>
            <a:pPr algn="ctr"/>
            <a:r>
              <a:rPr lang="en-GB" sz="2400" b="1"/>
              <a:t>Joseph, Medical Professions subject activity strand </a:t>
            </a:r>
          </a:p>
          <a:p>
            <a:endParaRPr lang="en-GB" sz="2400" b="1"/>
          </a:p>
          <a:p>
            <a:endParaRPr lang="en-GB" sz="2400" b="1"/>
          </a:p>
          <a:p>
            <a:r>
              <a:rPr lang="en-GB" sz="2800"/>
              <a:t>  </a:t>
            </a:r>
          </a:p>
        </p:txBody>
      </p:sp>
    </p:spTree>
    <p:extLst>
      <p:ext uri="{BB962C8B-B14F-4D97-AF65-F5344CB8AC3E}">
        <p14:creationId xmlns:p14="http://schemas.microsoft.com/office/powerpoint/2010/main" val="2282143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3B3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1349209" y="870443"/>
            <a:ext cx="8333410" cy="677108"/>
          </a:xfrm>
          <a:prstGeom prst="rect">
            <a:avLst/>
          </a:prstGeom>
          <a:noFill/>
        </p:spPr>
        <p:txBody>
          <a:bodyPr wrap="square" lIns="0" tIns="0" rIns="0" bIns="0" rtlCol="0">
            <a:spAutoFit/>
          </a:bodyPr>
          <a:lstStyle/>
          <a:p>
            <a:r>
              <a:rPr lang="en-US" sz="4400" b="1">
                <a:solidFill>
                  <a:schemeClr val="bg1"/>
                </a:solidFill>
                <a:latin typeface="Arial" charset="0"/>
                <a:ea typeface="Arial" charset="0"/>
                <a:cs typeface="Arial" charset="0"/>
              </a:rPr>
              <a:t>Exeter Scholars Alumni </a:t>
            </a:r>
          </a:p>
        </p:txBody>
      </p:sp>
      <p:sp>
        <p:nvSpPr>
          <p:cNvPr id="15" name="TextBox 14"/>
          <p:cNvSpPr txBox="1"/>
          <p:nvPr/>
        </p:nvSpPr>
        <p:spPr>
          <a:xfrm>
            <a:off x="1169296" y="2048662"/>
            <a:ext cx="9044926" cy="1846659"/>
          </a:xfrm>
          <a:prstGeom prst="rect">
            <a:avLst/>
          </a:prstGeom>
          <a:noFill/>
        </p:spPr>
        <p:txBody>
          <a:bodyPr wrap="square" lIns="0" tIns="0" rIns="0" bIns="0" rtlCol="0">
            <a:spAutoFit/>
          </a:bodyPr>
          <a:lstStyle/>
          <a:p>
            <a:r>
              <a:rPr lang="en-GB" sz="4000" i="1">
                <a:solidFill>
                  <a:schemeClr val="bg1"/>
                </a:solidFill>
                <a:latin typeface="Arial" panose="020B0604020202020204" pitchFamily="34" charset="0"/>
                <a:cs typeface="Arial" panose="020B0604020202020204" pitchFamily="34" charset="0"/>
              </a:rPr>
              <a:t>‘Managing the transition to sixth form’</a:t>
            </a:r>
          </a:p>
          <a:p>
            <a:endParaRPr lang="en-GB" sz="4000" i="1">
              <a:solidFill>
                <a:schemeClr val="bg1"/>
              </a:solidFill>
              <a:latin typeface="Arial" panose="020B0604020202020204" pitchFamily="34" charset="0"/>
              <a:cs typeface="Arial" panose="020B0604020202020204" pitchFamily="34" charset="0"/>
            </a:endParaRPr>
          </a:p>
          <a:p>
            <a:r>
              <a:rPr lang="en-GB" sz="4000" i="1">
                <a:solidFill>
                  <a:schemeClr val="bg1"/>
                </a:solidFill>
                <a:latin typeface="Arial" panose="020B0604020202020204" pitchFamily="34" charset="0"/>
                <a:cs typeface="Arial" panose="020B0604020202020204" pitchFamily="34" charset="0"/>
              </a:rPr>
              <a:t>‘Advice I would give to new participants’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3430984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D20D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1349208" y="870443"/>
            <a:ext cx="8697469" cy="769441"/>
          </a:xfrm>
          <a:prstGeom prst="rect">
            <a:avLst/>
          </a:prstGeom>
          <a:noFill/>
        </p:spPr>
        <p:txBody>
          <a:bodyPr wrap="square" lIns="0" tIns="0" rIns="0" bIns="0" rtlCol="0" anchor="t">
            <a:spAutoFit/>
          </a:bodyPr>
          <a:lstStyle/>
          <a:p>
            <a:r>
              <a:rPr lang="en-US" sz="5000" b="1">
                <a:solidFill>
                  <a:schemeClr val="bg1"/>
                </a:solidFill>
                <a:latin typeface="Arial"/>
                <a:ea typeface="Arial" charset="0"/>
                <a:cs typeface="Arial"/>
              </a:rPr>
              <a:t>Subject Exhibition </a:t>
            </a:r>
            <a:endParaRPr lang="en-US" sz="5000" b="1">
              <a:solidFill>
                <a:schemeClr val="bg1"/>
              </a:solidFill>
              <a:latin typeface="Arial"/>
              <a:ea typeface="Arial" charset="0"/>
              <a:cs typeface="Arial"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1763275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9" name="Picture 8"/>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681658" y="3212687"/>
            <a:ext cx="5400000" cy="3600000"/>
          </a:xfrm>
          <a:prstGeom prst="rect">
            <a:avLst/>
          </a:prstGeom>
        </p:spPr>
      </p:pic>
      <p:sp>
        <p:nvSpPr>
          <p:cNvPr id="3" name="TextBox 2"/>
          <p:cNvSpPr txBox="1"/>
          <p:nvPr/>
        </p:nvSpPr>
        <p:spPr>
          <a:xfrm rot="120000">
            <a:off x="3362631" y="2981855"/>
            <a:ext cx="8374444" cy="461665"/>
          </a:xfrm>
          <a:prstGeom prst="rect">
            <a:avLst/>
          </a:prstGeom>
          <a:noFill/>
        </p:spPr>
        <p:txBody>
          <a:bodyPr wrap="square" lIns="91440" tIns="45720" rIns="91440" bIns="45720" rtlCol="0" anchor="t">
            <a:spAutoFit/>
          </a:bodyPr>
          <a:lstStyle/>
          <a:p>
            <a:endParaRPr lang="en-GB" sz="2400" b="1">
              <a:cs typeface="Calibri" panose="020F0502020204030204"/>
            </a:endParaRPr>
          </a:p>
        </p:txBody>
      </p:sp>
      <p:sp>
        <p:nvSpPr>
          <p:cNvPr id="11" name="TextBox 10"/>
          <p:cNvSpPr txBox="1"/>
          <p:nvPr/>
        </p:nvSpPr>
        <p:spPr>
          <a:xfrm>
            <a:off x="2921330" y="460666"/>
            <a:ext cx="7211211" cy="430887"/>
          </a:xfrm>
          <a:prstGeom prst="rect">
            <a:avLst/>
          </a:prstGeom>
          <a:noFill/>
        </p:spPr>
        <p:txBody>
          <a:bodyPr wrap="square" lIns="0" tIns="0" rIns="0" bIns="0" rtlCol="0">
            <a:spAutoFit/>
          </a:bodyPr>
          <a:lstStyle/>
          <a:p>
            <a:r>
              <a:rPr lang="en-US" sz="2800" b="1" dirty="0">
                <a:solidFill>
                  <a:srgbClr val="0093AF"/>
                </a:solidFill>
                <a:latin typeface="Arial" charset="0"/>
                <a:ea typeface="Arial" charset="0"/>
                <a:cs typeface="Arial" charset="0"/>
              </a:rPr>
              <a:t>Personal Engagement Plans</a:t>
            </a:r>
          </a:p>
        </p:txBody>
      </p:sp>
      <p:sp>
        <p:nvSpPr>
          <p:cNvPr id="13" name="TextBox 12"/>
          <p:cNvSpPr txBox="1"/>
          <p:nvPr/>
        </p:nvSpPr>
        <p:spPr>
          <a:xfrm>
            <a:off x="2747333" y="1268377"/>
            <a:ext cx="8805331" cy="4616648"/>
          </a:xfrm>
          <a:prstGeom prst="rect">
            <a:avLst/>
          </a:prstGeom>
          <a:noFill/>
        </p:spPr>
        <p:txBody>
          <a:bodyPr wrap="square" lIns="91440" tIns="45720" rIns="91440" bIns="45720" rtlCol="0" anchor="t">
            <a:spAutoFit/>
          </a:bodyPr>
          <a:lstStyle/>
          <a:p>
            <a:pPr marL="342900" indent="-342900">
              <a:buFont typeface="Courier New" panose="02070309020205020404" pitchFamily="49" charset="0"/>
              <a:buChar char="o"/>
            </a:pPr>
            <a:r>
              <a:rPr lang="en-GB" sz="2400" dirty="0">
                <a:latin typeface="Arial"/>
                <a:cs typeface="Arial"/>
              </a:rPr>
              <a:t>Offered to participants who require any kind of support in order to engage with the programme</a:t>
            </a:r>
            <a:endParaRPr lang="en-GB"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endParaRPr lang="en-GB"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400" dirty="0">
                <a:latin typeface="Arial"/>
                <a:cs typeface="Arial"/>
              </a:rPr>
              <a:t>Personal circumstances, academic support needs, health or medical requirements, visual impairments, stress or anxiety, concerns about online access for any virtual programme components, or anything else at all</a:t>
            </a:r>
            <a:endParaRPr lang="en-GB"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endParaRPr lang="en-GB"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400" dirty="0">
                <a:latin typeface="Arial"/>
                <a:cs typeface="Arial"/>
              </a:rPr>
              <a:t>If you requested this, we will contact you after the Student Conference to discuss your particular support requirements </a:t>
            </a:r>
            <a:endParaRPr lang="en-GB"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endParaRPr lang="en-GB"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400" dirty="0">
                <a:latin typeface="Arial"/>
                <a:cs typeface="Arial"/>
              </a:rPr>
              <a:t>If you did not request this but would now like one, please email us: </a:t>
            </a:r>
            <a:r>
              <a:rPr lang="en-GB" sz="2400" b="1" i="1" dirty="0">
                <a:latin typeface="Arial"/>
                <a:cs typeface="Arial"/>
              </a:rPr>
              <a:t>exeterscholars@exeter.ac.uk</a:t>
            </a:r>
            <a:endParaRPr lang="en-GB" sz="2400" b="1" dirty="0">
              <a:latin typeface="Arial"/>
              <a:cs typeface="Arial"/>
            </a:endParaRPr>
          </a:p>
        </p:txBody>
      </p:sp>
    </p:spTree>
    <p:extLst>
      <p:ext uri="{BB962C8B-B14F-4D97-AF65-F5344CB8AC3E}">
        <p14:creationId xmlns:p14="http://schemas.microsoft.com/office/powerpoint/2010/main" val="270863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894" r="30939" b="9809"/>
          <a:stretch/>
        </p:blipFill>
        <p:spPr>
          <a:xfrm>
            <a:off x="0" y="352183"/>
            <a:ext cx="2520000" cy="5256000"/>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l="7" r="30497" b="47507"/>
          <a:stretch/>
        </p:blipFill>
        <p:spPr>
          <a:xfrm>
            <a:off x="6792000" y="3258000"/>
            <a:ext cx="5400000" cy="3600000"/>
          </a:xfrm>
          <a:prstGeom prst="rect">
            <a:avLst/>
          </a:prstGeom>
        </p:spPr>
      </p:pic>
      <p:sp>
        <p:nvSpPr>
          <p:cNvPr id="12" name="TextBox 11"/>
          <p:cNvSpPr txBox="1"/>
          <p:nvPr/>
        </p:nvSpPr>
        <p:spPr>
          <a:xfrm>
            <a:off x="3362631" y="1636822"/>
            <a:ext cx="7072697" cy="276999"/>
          </a:xfrm>
          <a:prstGeom prst="rect">
            <a:avLst/>
          </a:prstGeom>
          <a:noFill/>
        </p:spPr>
        <p:txBody>
          <a:bodyPr wrap="square" lIns="0" tIns="0" rIns="0" bIns="0" rtlCol="0">
            <a:spAutoFit/>
          </a:bodyPr>
          <a:lstStyle/>
          <a:p>
            <a:endParaRPr lang="en-GB"/>
          </a:p>
        </p:txBody>
      </p:sp>
      <p:sp>
        <p:nvSpPr>
          <p:cNvPr id="13" name="TextBox 12"/>
          <p:cNvSpPr txBox="1"/>
          <p:nvPr/>
        </p:nvSpPr>
        <p:spPr>
          <a:xfrm>
            <a:off x="3128171" y="579750"/>
            <a:ext cx="7610169" cy="430887"/>
          </a:xfrm>
          <a:prstGeom prst="rect">
            <a:avLst/>
          </a:prstGeom>
          <a:noFill/>
        </p:spPr>
        <p:txBody>
          <a:bodyPr wrap="square" lIns="0" tIns="0" rIns="0" bIns="0" rtlCol="0">
            <a:spAutoFit/>
          </a:bodyPr>
          <a:lstStyle/>
          <a:p>
            <a:r>
              <a:rPr lang="en-US" sz="2800" b="1">
                <a:solidFill>
                  <a:srgbClr val="0093AF"/>
                </a:solidFill>
                <a:latin typeface="Arial" charset="0"/>
                <a:ea typeface="Arial" charset="0"/>
                <a:cs typeface="Arial" charset="0"/>
              </a:rPr>
              <a:t>Exeter Scholars: Parent &amp; </a:t>
            </a:r>
            <a:r>
              <a:rPr lang="en-US" sz="2800" b="1" err="1">
                <a:solidFill>
                  <a:srgbClr val="0093AF"/>
                </a:solidFill>
                <a:latin typeface="Arial" charset="0"/>
                <a:ea typeface="Arial" charset="0"/>
                <a:cs typeface="Arial" charset="0"/>
              </a:rPr>
              <a:t>Carer</a:t>
            </a:r>
            <a:r>
              <a:rPr lang="en-US" sz="2800" b="1">
                <a:solidFill>
                  <a:srgbClr val="0093AF"/>
                </a:solidFill>
                <a:latin typeface="Arial" charset="0"/>
                <a:ea typeface="Arial" charset="0"/>
                <a:cs typeface="Arial" charset="0"/>
              </a:rPr>
              <a:t> Information</a:t>
            </a:r>
          </a:p>
        </p:txBody>
      </p:sp>
      <p:pic>
        <p:nvPicPr>
          <p:cNvPr id="3" name="Picture 2"/>
          <p:cNvPicPr>
            <a:picLocks noChangeAspect="1"/>
          </p:cNvPicPr>
          <p:nvPr/>
        </p:nvPicPr>
        <p:blipFill rotWithShape="1">
          <a:blip r:embed="rId6"/>
          <a:srcRect l="46346" t="14226" r="32500" b="5527"/>
          <a:stretch/>
        </p:blipFill>
        <p:spPr>
          <a:xfrm>
            <a:off x="3989710" y="1127867"/>
            <a:ext cx="5892843" cy="5388991"/>
          </a:xfrm>
          <a:prstGeom prst="rect">
            <a:avLst/>
          </a:prstGeom>
        </p:spPr>
      </p:pic>
    </p:spTree>
    <p:extLst>
      <p:ext uri="{BB962C8B-B14F-4D97-AF65-F5344CB8AC3E}">
        <p14:creationId xmlns:p14="http://schemas.microsoft.com/office/powerpoint/2010/main" val="1635105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D20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8170" y="577850"/>
            <a:ext cx="7879800" cy="430887"/>
          </a:xfrm>
          <a:prstGeom prst="rect">
            <a:avLst/>
          </a:prstGeom>
          <a:noFill/>
        </p:spPr>
        <p:txBody>
          <a:bodyPr wrap="square" lIns="0" tIns="0" rIns="0" bIns="0" rtlCol="0">
            <a:spAutoFit/>
          </a:bodyPr>
          <a:lstStyle/>
          <a:p>
            <a:r>
              <a:rPr lang="en-US" sz="2800" b="1">
                <a:solidFill>
                  <a:srgbClr val="D20D52"/>
                </a:solidFill>
                <a:latin typeface="Arial" charset="0"/>
                <a:ea typeface="Arial" charset="0"/>
                <a:cs typeface="Arial" charset="0"/>
              </a:rPr>
              <a:t>Exeter Scholars Travel Expenses Claim Form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pic>
        <p:nvPicPr>
          <p:cNvPr id="4" name="Picture 3"/>
          <p:cNvPicPr>
            <a:picLocks noChangeAspect="1"/>
          </p:cNvPicPr>
          <p:nvPr/>
        </p:nvPicPr>
        <p:blipFill rotWithShape="1">
          <a:blip r:embed="rId6"/>
          <a:srcRect l="46346" t="14302" r="32500" b="5528"/>
          <a:stretch/>
        </p:blipFill>
        <p:spPr>
          <a:xfrm>
            <a:off x="4517721" y="1201616"/>
            <a:ext cx="5883121" cy="5375030"/>
          </a:xfrm>
          <a:prstGeom prst="rect">
            <a:avLst/>
          </a:prstGeom>
        </p:spPr>
      </p:pic>
    </p:spTree>
    <p:extLst>
      <p:ext uri="{BB962C8B-B14F-4D97-AF65-F5344CB8AC3E}">
        <p14:creationId xmlns:p14="http://schemas.microsoft.com/office/powerpoint/2010/main" val="2018935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3B3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1349209" y="870443"/>
            <a:ext cx="8333410" cy="677108"/>
          </a:xfrm>
          <a:prstGeom prst="rect">
            <a:avLst/>
          </a:prstGeom>
          <a:noFill/>
        </p:spPr>
        <p:txBody>
          <a:bodyPr wrap="square" lIns="0" tIns="0" rIns="0" bIns="0" rtlCol="0">
            <a:spAutoFit/>
          </a:bodyPr>
          <a:lstStyle/>
          <a:p>
            <a:r>
              <a:rPr lang="en-US" sz="4400" b="1">
                <a:solidFill>
                  <a:schemeClr val="bg1"/>
                </a:solidFill>
                <a:latin typeface="Arial" charset="0"/>
                <a:ea typeface="Arial" charset="0"/>
                <a:cs typeface="Arial" charset="0"/>
              </a:rPr>
              <a:t>Exeter Scholars Alumni </a:t>
            </a:r>
          </a:p>
        </p:txBody>
      </p:sp>
      <p:sp>
        <p:nvSpPr>
          <p:cNvPr id="15" name="TextBox 14"/>
          <p:cNvSpPr txBox="1"/>
          <p:nvPr/>
        </p:nvSpPr>
        <p:spPr>
          <a:xfrm>
            <a:off x="1095537" y="2048662"/>
            <a:ext cx="9044926" cy="1846659"/>
          </a:xfrm>
          <a:prstGeom prst="rect">
            <a:avLst/>
          </a:prstGeom>
          <a:noFill/>
        </p:spPr>
        <p:txBody>
          <a:bodyPr wrap="square" lIns="0" tIns="0" rIns="0" bIns="0" rtlCol="0">
            <a:spAutoFit/>
          </a:bodyPr>
          <a:lstStyle/>
          <a:p>
            <a:r>
              <a:rPr lang="en-GB" sz="4000" i="1">
                <a:solidFill>
                  <a:schemeClr val="bg1"/>
                </a:solidFill>
                <a:latin typeface="Arial" panose="020B0604020202020204" pitchFamily="34" charset="0"/>
                <a:cs typeface="Arial" panose="020B0604020202020204" pitchFamily="34" charset="0"/>
              </a:rPr>
              <a:t>‘My Exeter Scholars experience’</a:t>
            </a:r>
          </a:p>
          <a:p>
            <a:endParaRPr lang="en-GB" sz="4000" i="1">
              <a:solidFill>
                <a:schemeClr val="bg1"/>
              </a:solidFill>
              <a:latin typeface="Arial" panose="020B0604020202020204" pitchFamily="34" charset="0"/>
              <a:cs typeface="Arial" panose="020B0604020202020204" pitchFamily="34" charset="0"/>
            </a:endParaRPr>
          </a:p>
          <a:p>
            <a:r>
              <a:rPr lang="en-GB" sz="4000" i="1">
                <a:solidFill>
                  <a:schemeClr val="bg1"/>
                </a:solidFill>
                <a:latin typeface="Arial" panose="020B0604020202020204" pitchFamily="34" charset="0"/>
                <a:cs typeface="Arial" panose="020B0604020202020204" pitchFamily="34" charset="0"/>
              </a:rPr>
              <a:t>‘Advice I would give to new participants’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604399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93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62631" y="776278"/>
            <a:ext cx="7935846" cy="1231106"/>
          </a:xfrm>
          <a:prstGeom prst="rect">
            <a:avLst/>
          </a:prstGeom>
          <a:noFill/>
        </p:spPr>
        <p:txBody>
          <a:bodyPr wrap="square" lIns="0" tIns="0" rIns="0" bIns="0" rtlCol="0">
            <a:spAutoFit/>
          </a:bodyPr>
          <a:lstStyle/>
          <a:p>
            <a:r>
              <a:rPr lang="en-US" sz="8000" b="1">
                <a:solidFill>
                  <a:srgbClr val="93B322"/>
                </a:solidFill>
                <a:latin typeface="Arial" charset="0"/>
                <a:ea typeface="Arial" charset="0"/>
                <a:cs typeface="Arial" charset="0"/>
              </a:rPr>
              <a:t>Any Questions?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3" name="Picture 12"/>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7632290" y="3818192"/>
            <a:ext cx="4559710" cy="3039807"/>
          </a:xfrm>
          <a:prstGeom prst="rect">
            <a:avLst/>
          </a:prstGeom>
        </p:spPr>
      </p:pic>
    </p:spTree>
    <p:extLst>
      <p:ext uri="{BB962C8B-B14F-4D97-AF65-F5344CB8AC3E}">
        <p14:creationId xmlns:p14="http://schemas.microsoft.com/office/powerpoint/2010/main" val="829665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0093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sp>
        <p:nvSpPr>
          <p:cNvPr id="8" name="TextBox 7"/>
          <p:cNvSpPr txBox="1"/>
          <p:nvPr/>
        </p:nvSpPr>
        <p:spPr>
          <a:xfrm>
            <a:off x="5611660" y="1045845"/>
            <a:ext cx="6059155" cy="923330"/>
          </a:xfrm>
          <a:prstGeom prst="rect">
            <a:avLst/>
          </a:prstGeom>
          <a:noFill/>
        </p:spPr>
        <p:txBody>
          <a:bodyPr wrap="square" rtlCol="0">
            <a:spAutoFit/>
          </a:bodyPr>
          <a:lstStyle/>
          <a:p>
            <a:pPr algn="r"/>
            <a:r>
              <a:rPr lang="en-US" sz="5400" b="1">
                <a:latin typeface="Arial" charset="0"/>
                <a:ea typeface="Arial" charset="0"/>
                <a:cs typeface="Arial" charset="0"/>
              </a:rPr>
              <a:t>Looking Ahead</a:t>
            </a:r>
            <a:endParaRPr lang="en-US" sz="5400" b="1">
              <a:latin typeface="Humanist 521 Bold Condensed" charset="0"/>
              <a:ea typeface="Humanist 521 Bold Condensed" charset="0"/>
              <a:cs typeface="Humanist 521 Bold Condensed"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Tree>
    <p:extLst>
      <p:ext uri="{BB962C8B-B14F-4D97-AF65-F5344CB8AC3E}">
        <p14:creationId xmlns:p14="http://schemas.microsoft.com/office/powerpoint/2010/main" val="289584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93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62631" y="776278"/>
            <a:ext cx="7935846" cy="861774"/>
          </a:xfrm>
          <a:prstGeom prst="rect">
            <a:avLst/>
          </a:prstGeom>
          <a:noFill/>
        </p:spPr>
        <p:txBody>
          <a:bodyPr wrap="square" lIns="0" tIns="0" rIns="0" bIns="0" rtlCol="0">
            <a:spAutoFit/>
          </a:bodyPr>
          <a:lstStyle/>
          <a:p>
            <a:r>
              <a:rPr lang="en-US" sz="2800" b="1">
                <a:solidFill>
                  <a:srgbClr val="93B322"/>
                </a:solidFill>
                <a:latin typeface="Arial" charset="0"/>
                <a:ea typeface="Arial" charset="0"/>
                <a:cs typeface="Arial" charset="0"/>
              </a:rPr>
              <a:t>Exeter Scholars Student Conference</a:t>
            </a:r>
          </a:p>
          <a:p>
            <a:r>
              <a:rPr lang="en-US" sz="2800" b="1">
                <a:solidFill>
                  <a:srgbClr val="93B322"/>
                </a:solidFill>
                <a:latin typeface="Arial" charset="0"/>
                <a:ea typeface="Arial" charset="0"/>
                <a:cs typeface="Arial" charset="0"/>
              </a:rPr>
              <a:t>Welcome! </a:t>
            </a:r>
          </a:p>
        </p:txBody>
      </p:sp>
      <p:sp>
        <p:nvSpPr>
          <p:cNvPr id="7" name="TextBox 6"/>
          <p:cNvSpPr txBox="1"/>
          <p:nvPr/>
        </p:nvSpPr>
        <p:spPr>
          <a:xfrm>
            <a:off x="3362631" y="1994616"/>
            <a:ext cx="6660600" cy="3647152"/>
          </a:xfrm>
          <a:prstGeom prst="rect">
            <a:avLst/>
          </a:prstGeom>
          <a:noFill/>
        </p:spPr>
        <p:txBody>
          <a:bodyPr wrap="square" lIns="0" tIns="0" rIns="0" bIns="0" rtlCol="0">
            <a:spAutoFit/>
          </a:bodyPr>
          <a:lstStyle/>
          <a:p>
            <a:pPr marL="285750" indent="-285750">
              <a:lnSpc>
                <a:spcPct val="150000"/>
              </a:lnSpc>
              <a:buFont typeface="Arial" charset="0"/>
              <a:buChar char="•"/>
            </a:pPr>
            <a:r>
              <a:rPr lang="en-US" sz="2800">
                <a:latin typeface="Arial" charset="0"/>
                <a:ea typeface="Arial" charset="0"/>
                <a:cs typeface="Arial" charset="0"/>
              </a:rPr>
              <a:t>House keeping </a:t>
            </a:r>
          </a:p>
          <a:p>
            <a:pPr marL="285750" indent="-285750">
              <a:lnSpc>
                <a:spcPct val="150000"/>
              </a:lnSpc>
              <a:buFont typeface="Arial" charset="0"/>
              <a:buChar char="•"/>
            </a:pPr>
            <a:r>
              <a:rPr lang="en-US" sz="2800">
                <a:latin typeface="Arial" charset="0"/>
                <a:ea typeface="Arial" charset="0"/>
                <a:cs typeface="Arial" charset="0"/>
              </a:rPr>
              <a:t>Student pack &amp; lanyard</a:t>
            </a:r>
          </a:p>
          <a:p>
            <a:pPr marL="285750" indent="-285750">
              <a:lnSpc>
                <a:spcPct val="150000"/>
              </a:lnSpc>
              <a:buFont typeface="Arial" charset="0"/>
              <a:buChar char="•"/>
            </a:pPr>
            <a:r>
              <a:rPr lang="en-US" sz="2800">
                <a:latin typeface="Arial" charset="0"/>
                <a:ea typeface="Arial" charset="0"/>
                <a:cs typeface="Arial" charset="0"/>
              </a:rPr>
              <a:t>Plan for today</a:t>
            </a:r>
          </a:p>
          <a:p>
            <a:pPr marL="285750" indent="-285750">
              <a:lnSpc>
                <a:spcPct val="150000"/>
              </a:lnSpc>
              <a:buFont typeface="Arial" charset="0"/>
              <a:buChar char="•"/>
            </a:pPr>
            <a:r>
              <a:rPr lang="en-US" sz="2800">
                <a:latin typeface="Arial" charset="0"/>
                <a:ea typeface="Arial" charset="0"/>
                <a:cs typeface="Arial" charset="0"/>
              </a:rPr>
              <a:t>Groupings for the day </a:t>
            </a:r>
          </a:p>
          <a:p>
            <a:pPr marL="285750" indent="-285750">
              <a:lnSpc>
                <a:spcPct val="150000"/>
              </a:lnSpc>
              <a:buFont typeface="Arial" charset="0"/>
              <a:buChar char="•"/>
            </a:pPr>
            <a:r>
              <a:rPr lang="en-US" sz="2800">
                <a:latin typeface="Arial" charset="0"/>
                <a:ea typeface="Arial" charset="0"/>
                <a:cs typeface="Arial" charset="0"/>
              </a:rPr>
              <a:t>Answer your questions/concerns   </a:t>
            </a:r>
          </a:p>
          <a:p>
            <a:pPr marL="285750" indent="-285750">
              <a:lnSpc>
                <a:spcPct val="150000"/>
              </a:lnSpc>
              <a:buFont typeface="Arial" charset="0"/>
              <a:buChar char="•"/>
            </a:pPr>
            <a:endParaRPr lang="en-US">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3" name="Picture 12"/>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7632290" y="3818192"/>
            <a:ext cx="4559710" cy="3039807"/>
          </a:xfrm>
          <a:prstGeom prst="rect">
            <a:avLst/>
          </a:prstGeom>
        </p:spPr>
      </p:pic>
    </p:spTree>
    <p:extLst>
      <p:ext uri="{BB962C8B-B14F-4D97-AF65-F5344CB8AC3E}">
        <p14:creationId xmlns:p14="http://schemas.microsoft.com/office/powerpoint/2010/main" val="839354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9" name="Picture 8"/>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681658" y="3212687"/>
            <a:ext cx="5400000" cy="3600000"/>
          </a:xfrm>
          <a:prstGeom prst="rect">
            <a:avLst/>
          </a:prstGeom>
        </p:spPr>
      </p:pic>
      <p:sp>
        <p:nvSpPr>
          <p:cNvPr id="3" name="TextBox 2"/>
          <p:cNvSpPr txBox="1"/>
          <p:nvPr/>
        </p:nvSpPr>
        <p:spPr>
          <a:xfrm rot="120000">
            <a:off x="3362631" y="2981855"/>
            <a:ext cx="8374444" cy="461665"/>
          </a:xfrm>
          <a:prstGeom prst="rect">
            <a:avLst/>
          </a:prstGeom>
          <a:noFill/>
        </p:spPr>
        <p:txBody>
          <a:bodyPr wrap="square" lIns="91440" tIns="45720" rIns="91440" bIns="45720" rtlCol="0" anchor="t">
            <a:spAutoFit/>
          </a:bodyPr>
          <a:lstStyle/>
          <a:p>
            <a:endParaRPr lang="en-GB" sz="2400" b="1">
              <a:cs typeface="Calibri" panose="020F0502020204030204"/>
            </a:endParaRPr>
          </a:p>
        </p:txBody>
      </p:sp>
      <p:sp>
        <p:nvSpPr>
          <p:cNvPr id="5" name="TextBox 4">
            <a:extLst>
              <a:ext uri="{FF2B5EF4-FFF2-40B4-BE49-F238E27FC236}">
                <a16:creationId xmlns:a16="http://schemas.microsoft.com/office/drawing/2014/main" id="{220415EA-6578-484A-8872-9A1DF46CE1BD}"/>
              </a:ext>
            </a:extLst>
          </p:cNvPr>
          <p:cNvSpPr txBox="1"/>
          <p:nvPr/>
        </p:nvSpPr>
        <p:spPr>
          <a:xfrm>
            <a:off x="2794164" y="1066574"/>
            <a:ext cx="8037331" cy="595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dirty="0">
              <a:solidFill>
                <a:srgbClr val="000000"/>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300" dirty="0">
                <a:solidFill>
                  <a:srgbClr val="000000"/>
                </a:solidFill>
                <a:latin typeface="Arial" panose="020B0604020202020204" pitchFamily="34" charset="0"/>
                <a:cs typeface="Arial" panose="020B0604020202020204" pitchFamily="34" charset="0"/>
              </a:rPr>
              <a:t>Check the Exeter Scholars website for your subject session dates and information: </a:t>
            </a:r>
            <a:r>
              <a:rPr lang="en-GB" sz="2300" dirty="0">
                <a:solidFill>
                  <a:srgbClr val="000000"/>
                </a:solidFill>
                <a:latin typeface="Arial" panose="020B0604020202020204" pitchFamily="34" charset="0"/>
                <a:cs typeface="Arial" panose="020B0604020202020204" pitchFamily="34" charset="0"/>
                <a:hlinkClick r:id="rId6"/>
              </a:rPr>
              <a:t>www.exeter.ac.uk/exeterscholars</a:t>
            </a:r>
            <a:r>
              <a:rPr lang="en-GB" sz="2300" dirty="0">
                <a:solidFill>
                  <a:srgbClr val="000000"/>
                </a:solidFill>
                <a:latin typeface="Arial" panose="020B0604020202020204" pitchFamily="34" charset="0"/>
                <a:cs typeface="Arial" panose="020B0604020202020204" pitchFamily="34" charset="0"/>
              </a:rPr>
              <a:t> </a:t>
            </a:r>
          </a:p>
          <a:p>
            <a:pPr marL="342900" indent="-342900">
              <a:buFont typeface="Courier New" panose="02070309020205020404" pitchFamily="49" charset="0"/>
              <a:buChar char="o"/>
            </a:pPr>
            <a:endParaRPr lang="en-GB" sz="2000" dirty="0">
              <a:solidFill>
                <a:srgbClr val="000000"/>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300" dirty="0">
                <a:solidFill>
                  <a:srgbClr val="000000"/>
                </a:solidFill>
                <a:latin typeface="Arial" panose="020B0604020202020204" pitchFamily="34" charset="0"/>
                <a:cs typeface="Arial" panose="020B0604020202020204" pitchFamily="34" charset="0"/>
              </a:rPr>
              <a:t>Regularly check your emails for correspondence from the Exeter Scholars team</a:t>
            </a:r>
          </a:p>
          <a:p>
            <a:pPr marL="342900" indent="-342900">
              <a:buFont typeface="Courier New" panose="02070309020205020404" pitchFamily="49" charset="0"/>
              <a:buChar char="o"/>
            </a:pPr>
            <a:endParaRPr lang="en-GB" sz="2000" dirty="0">
              <a:solidFill>
                <a:srgbClr val="000000"/>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300" dirty="0">
                <a:solidFill>
                  <a:srgbClr val="000000"/>
                </a:solidFill>
                <a:latin typeface="Arial" panose="020B0604020202020204" pitchFamily="34" charset="0"/>
                <a:cs typeface="Arial" panose="020B0604020202020204" pitchFamily="34" charset="0"/>
              </a:rPr>
              <a:t>Ensure that we always have up-to-date contact details for you</a:t>
            </a:r>
          </a:p>
          <a:p>
            <a:pPr marL="342900" indent="-342900">
              <a:buFont typeface="Courier New" panose="02070309020205020404" pitchFamily="49" charset="0"/>
              <a:buChar char="o"/>
            </a:pPr>
            <a:endParaRPr lang="en-GB" sz="2000" dirty="0">
              <a:solidFill>
                <a:srgbClr val="000000"/>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300" dirty="0">
                <a:solidFill>
                  <a:srgbClr val="000000"/>
                </a:solidFill>
                <a:latin typeface="Arial" panose="020B0604020202020204" pitchFamily="34" charset="0"/>
                <a:cs typeface="Arial" panose="020B0604020202020204" pitchFamily="34" charset="0"/>
              </a:rPr>
              <a:t>Make the most of all opportunities to engage with the programme! </a:t>
            </a:r>
          </a:p>
          <a:p>
            <a:pPr marL="342900" indent="-342900">
              <a:buFont typeface="Courier New" panose="02070309020205020404" pitchFamily="49" charset="0"/>
              <a:buChar char="o"/>
            </a:pPr>
            <a:endParaRPr lang="en-GB" sz="2300" dirty="0">
              <a:solidFill>
                <a:srgbClr val="000000"/>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400" dirty="0">
                <a:solidFill>
                  <a:srgbClr val="000000"/>
                </a:solidFill>
                <a:latin typeface="Arial" panose="020B0604020202020204" pitchFamily="34" charset="0"/>
                <a:cs typeface="Arial" panose="020B0604020202020204" pitchFamily="34" charset="0"/>
              </a:rPr>
              <a:t>Keep in touch with any questions or concerns you may have – </a:t>
            </a:r>
            <a:r>
              <a:rPr lang="en-GB" sz="2400" dirty="0">
                <a:solidFill>
                  <a:srgbClr val="000000"/>
                </a:solidFill>
                <a:latin typeface="Arial" panose="020B0604020202020204" pitchFamily="34" charset="0"/>
                <a:cs typeface="Arial" panose="020B0604020202020204" pitchFamily="34" charset="0"/>
                <a:hlinkClick r:id="rId7"/>
              </a:rPr>
              <a:t>Exeterscholars@exeter.ac.uk</a:t>
            </a:r>
            <a:r>
              <a:rPr lang="en-GB" sz="2400" dirty="0">
                <a:solidFill>
                  <a:srgbClr val="000000"/>
                </a:solidFill>
                <a:latin typeface="Arial" panose="020B0604020202020204" pitchFamily="34" charset="0"/>
                <a:cs typeface="Arial" panose="020B0604020202020204" pitchFamily="34" charset="0"/>
              </a:rPr>
              <a:t> </a:t>
            </a:r>
          </a:p>
          <a:p>
            <a:pPr marL="342900" indent="-342900">
              <a:buFont typeface="Courier New" panose="02070309020205020404" pitchFamily="49" charset="0"/>
              <a:buChar char="o"/>
            </a:pPr>
            <a:endParaRPr lang="en-GB" sz="2300"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a:off x="2921329" y="460666"/>
            <a:ext cx="8010527" cy="430887"/>
          </a:xfrm>
          <a:prstGeom prst="rect">
            <a:avLst/>
          </a:prstGeom>
          <a:noFill/>
        </p:spPr>
        <p:txBody>
          <a:bodyPr wrap="square" lIns="0" tIns="0" rIns="0" bIns="0" rtlCol="0">
            <a:spAutoFit/>
          </a:bodyPr>
          <a:lstStyle/>
          <a:p>
            <a:r>
              <a:rPr lang="en-US" sz="2800" b="1" dirty="0">
                <a:solidFill>
                  <a:srgbClr val="0093AF"/>
                </a:solidFill>
                <a:latin typeface="Arial" charset="0"/>
                <a:ea typeface="Arial" charset="0"/>
                <a:cs typeface="Arial" charset="0"/>
              </a:rPr>
              <a:t>Next Steps</a:t>
            </a:r>
          </a:p>
        </p:txBody>
      </p:sp>
    </p:spTree>
    <p:extLst>
      <p:ext uri="{BB962C8B-B14F-4D97-AF65-F5344CB8AC3E}">
        <p14:creationId xmlns:p14="http://schemas.microsoft.com/office/powerpoint/2010/main" val="539962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D20D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sp>
        <p:nvSpPr>
          <p:cNvPr id="8" name="TextBox 7"/>
          <p:cNvSpPr txBox="1"/>
          <p:nvPr/>
        </p:nvSpPr>
        <p:spPr>
          <a:xfrm>
            <a:off x="5611660" y="1221527"/>
            <a:ext cx="6059155" cy="523220"/>
          </a:xfrm>
          <a:prstGeom prst="rect">
            <a:avLst/>
          </a:prstGeom>
          <a:noFill/>
        </p:spPr>
        <p:txBody>
          <a:bodyPr wrap="square" rtlCol="0">
            <a:spAutoFit/>
          </a:bodyPr>
          <a:lstStyle/>
          <a:p>
            <a:pPr algn="r"/>
            <a:r>
              <a:rPr lang="en-US" sz="2800" b="1">
                <a:latin typeface="Arial" charset="0"/>
                <a:ea typeface="Arial" charset="0"/>
                <a:cs typeface="Arial" charset="0"/>
              </a:rPr>
              <a:t>Thank You &amp; Goodbye!</a:t>
            </a:r>
            <a:endParaRPr lang="en-US" sz="2800" b="1">
              <a:latin typeface="Humanist 521 Bold Condensed" charset="0"/>
              <a:ea typeface="Humanist 521 Bold Condensed" charset="0"/>
              <a:cs typeface="Humanist 521 Bold Condensed"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Tree>
    <p:extLst>
      <p:ext uri="{BB962C8B-B14F-4D97-AF65-F5344CB8AC3E}">
        <p14:creationId xmlns:p14="http://schemas.microsoft.com/office/powerpoint/2010/main" val="1464713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D20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62631" y="870443"/>
            <a:ext cx="3762302" cy="430887"/>
          </a:xfrm>
          <a:prstGeom prst="rect">
            <a:avLst/>
          </a:prstGeom>
          <a:noFill/>
        </p:spPr>
        <p:txBody>
          <a:bodyPr wrap="square" lIns="0" tIns="0" rIns="0" bIns="0" rtlCol="0">
            <a:spAutoFit/>
          </a:bodyPr>
          <a:lstStyle/>
          <a:p>
            <a:r>
              <a:rPr lang="en-US" sz="2800" b="1">
                <a:solidFill>
                  <a:srgbClr val="D20D52"/>
                </a:solidFill>
                <a:latin typeface="Arial" charset="0"/>
                <a:ea typeface="Arial" charset="0"/>
                <a:cs typeface="Arial" charset="0"/>
              </a:rPr>
              <a:t>Our Campuses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46" y="4747339"/>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pic>
        <p:nvPicPr>
          <p:cNvPr id="15" name="Picture 4" descr="N:\Student Recruitment\Photos\Buildings (Inside &amp; Out)\Forum\Forum internal.jpg"/>
          <p:cNvPicPr>
            <a:picLocks noChangeAspect="1" noChangeArrowheads="1"/>
          </p:cNvPicPr>
          <p:nvPr/>
        </p:nvPicPr>
        <p:blipFill>
          <a:blip r:embed="rId6"/>
          <a:srcRect/>
          <a:stretch>
            <a:fillRect/>
          </a:stretch>
        </p:blipFill>
        <p:spPr bwMode="auto">
          <a:xfrm>
            <a:off x="3362631" y="2305202"/>
            <a:ext cx="4318455" cy="2933425"/>
          </a:xfrm>
          <a:prstGeom prst="rect">
            <a:avLst/>
          </a:prstGeom>
          <a:noFill/>
        </p:spPr>
      </p:pic>
      <p:pic>
        <p:nvPicPr>
          <p:cNvPr id="16" name="Picture 3" descr="N:\Student Recruitment\Photos\St. Luke's\DSCF0012.JPG"/>
          <p:cNvPicPr>
            <a:picLocks noChangeAspect="1" noChangeArrowheads="1"/>
          </p:cNvPicPr>
          <p:nvPr/>
        </p:nvPicPr>
        <p:blipFill>
          <a:blip r:embed="rId7"/>
          <a:srcRect/>
          <a:stretch>
            <a:fillRect/>
          </a:stretch>
        </p:blipFill>
        <p:spPr bwMode="auto">
          <a:xfrm>
            <a:off x="8060908" y="1588863"/>
            <a:ext cx="2974328" cy="2050818"/>
          </a:xfrm>
          <a:prstGeom prst="rect">
            <a:avLst/>
          </a:prstGeom>
          <a:noFill/>
        </p:spPr>
      </p:pic>
      <p:pic>
        <p:nvPicPr>
          <p:cNvPr id="17" name="Picture 2" descr="https://scontent.cdninstagram.com/t51.2885-15/e35/18645342_1774054842841149_308247835738898432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0908" y="3789117"/>
            <a:ext cx="2974328" cy="267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198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894" r="30939" b="9809"/>
          <a:stretch/>
        </p:blipFill>
        <p:spPr>
          <a:xfrm>
            <a:off x="0" y="352183"/>
            <a:ext cx="2520000" cy="5256000"/>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l="7" r="30497" b="47507"/>
          <a:stretch/>
        </p:blipFill>
        <p:spPr>
          <a:xfrm>
            <a:off x="6792000" y="3258000"/>
            <a:ext cx="5400000" cy="3600000"/>
          </a:xfrm>
          <a:prstGeom prst="rect">
            <a:avLst/>
          </a:prstGeom>
        </p:spPr>
      </p:pic>
      <p:sp>
        <p:nvSpPr>
          <p:cNvPr id="8" name="TextBox 7"/>
          <p:cNvSpPr txBox="1"/>
          <p:nvPr/>
        </p:nvSpPr>
        <p:spPr>
          <a:xfrm>
            <a:off x="3093894" y="476622"/>
            <a:ext cx="7610169" cy="492443"/>
          </a:xfrm>
          <a:prstGeom prst="rect">
            <a:avLst/>
          </a:prstGeom>
          <a:noFill/>
        </p:spPr>
        <p:txBody>
          <a:bodyPr wrap="square" lIns="0" tIns="0" rIns="0" bIns="0" rtlCol="0">
            <a:spAutoFit/>
          </a:bodyPr>
          <a:lstStyle/>
          <a:p>
            <a:r>
              <a:rPr lang="en-US" sz="3200" b="1">
                <a:solidFill>
                  <a:srgbClr val="0093AF"/>
                </a:solidFill>
                <a:latin typeface="Arial" charset="0"/>
                <a:ea typeface="Arial" charset="0"/>
                <a:cs typeface="Arial" charset="0"/>
              </a:rPr>
              <a:t>Exeter Scholars</a:t>
            </a:r>
          </a:p>
        </p:txBody>
      </p:sp>
      <p:sp>
        <p:nvSpPr>
          <p:cNvPr id="4" name="Rectangle 3"/>
          <p:cNvSpPr/>
          <p:nvPr/>
        </p:nvSpPr>
        <p:spPr>
          <a:xfrm>
            <a:off x="3030285" y="1328702"/>
            <a:ext cx="8839497" cy="1569660"/>
          </a:xfrm>
          <a:prstGeom prst="rect">
            <a:avLst/>
          </a:prstGeom>
        </p:spPr>
        <p:txBody>
          <a:bodyPr wrap="square" lIns="91440" tIns="45720" rIns="91440" bIns="45720" anchor="t">
            <a:spAutoFit/>
          </a:bodyPr>
          <a:lstStyle/>
          <a:p>
            <a:r>
              <a:rPr lang="en-GB" sz="2400" dirty="0">
                <a:latin typeface="Arial" panose="020B0604020202020204" pitchFamily="34" charset="0"/>
                <a:cs typeface="Arial" panose="020B0604020202020204" pitchFamily="34" charset="0"/>
              </a:rPr>
              <a:t>What is the Exeter Scholars programme? Watch this video to find out: </a:t>
            </a:r>
            <a:r>
              <a:rPr lang="en-GB" sz="2400" b="0" i="0" u="none" strike="noStrike" dirty="0">
                <a:solidFill>
                  <a:srgbClr val="FFFFFF"/>
                </a:solidFill>
                <a:effectLst/>
                <a:latin typeface="YouTube Noto"/>
                <a:hlinkClick r:id="rId6"/>
              </a:rPr>
              <a:t>https://youtu.be/pPBqWck_b4A</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4036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5508"/>
            <a:ext cx="12381600" cy="6963508"/>
          </a:xfrm>
          <a:prstGeom prst="rect">
            <a:avLst/>
          </a:prstGeom>
          <a:solidFill>
            <a:srgbClr val="0093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1236214" y="1255163"/>
            <a:ext cx="6950730" cy="769441"/>
          </a:xfrm>
          <a:prstGeom prst="rect">
            <a:avLst/>
          </a:prstGeom>
          <a:noFill/>
        </p:spPr>
        <p:txBody>
          <a:bodyPr wrap="square" lIns="0" tIns="0" rIns="0" bIns="0" rtlCol="0">
            <a:spAutoFit/>
          </a:bodyPr>
          <a:lstStyle/>
          <a:p>
            <a:r>
              <a:rPr lang="en-US" sz="5000" b="1">
                <a:solidFill>
                  <a:schemeClr val="bg1"/>
                </a:solidFill>
                <a:latin typeface="Arial" charset="0"/>
                <a:ea typeface="Arial" charset="0"/>
                <a:cs typeface="Arial" charset="0"/>
              </a:rPr>
              <a:t>A Focus on Wellbeing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2084596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93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1349208" y="870443"/>
            <a:ext cx="7759623" cy="2308324"/>
          </a:xfrm>
          <a:prstGeom prst="rect">
            <a:avLst/>
          </a:prstGeom>
          <a:noFill/>
        </p:spPr>
        <p:txBody>
          <a:bodyPr wrap="square" lIns="0" tIns="0" rIns="0" bIns="0" rtlCol="0">
            <a:spAutoFit/>
          </a:bodyPr>
          <a:lstStyle/>
          <a:p>
            <a:r>
              <a:rPr lang="en-US" sz="5000" b="1">
                <a:solidFill>
                  <a:schemeClr val="bg1"/>
                </a:solidFill>
                <a:latin typeface="Arial" charset="0"/>
                <a:ea typeface="Arial" charset="0"/>
                <a:cs typeface="Arial" charset="0"/>
              </a:rPr>
              <a:t>Becoming a University of Exeter Scholar: </a:t>
            </a:r>
          </a:p>
          <a:p>
            <a:r>
              <a:rPr lang="en-US" sz="5000" b="1">
                <a:solidFill>
                  <a:schemeClr val="bg1"/>
                </a:solidFill>
                <a:latin typeface="Arial" charset="0"/>
                <a:ea typeface="Arial" charset="0"/>
                <a:cs typeface="Arial" charset="0"/>
              </a:rPr>
              <a:t>Benefits Packages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4288131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3B3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1349209" y="587165"/>
            <a:ext cx="8333410" cy="677108"/>
          </a:xfrm>
          <a:prstGeom prst="rect">
            <a:avLst/>
          </a:prstGeom>
          <a:noFill/>
        </p:spPr>
        <p:txBody>
          <a:bodyPr wrap="square" lIns="0" tIns="0" rIns="0" bIns="0" rtlCol="0">
            <a:spAutoFit/>
          </a:bodyPr>
          <a:lstStyle/>
          <a:p>
            <a:r>
              <a:rPr lang="en-US" sz="4400" b="1">
                <a:solidFill>
                  <a:schemeClr val="bg1"/>
                </a:solidFill>
                <a:latin typeface="Arial" charset="0"/>
                <a:ea typeface="Arial" charset="0"/>
                <a:cs typeface="Arial" charset="0"/>
              </a:rPr>
              <a:t>Effective Engagement </a:t>
            </a:r>
          </a:p>
        </p:txBody>
      </p:sp>
      <p:sp>
        <p:nvSpPr>
          <p:cNvPr id="15" name="TextBox 14"/>
          <p:cNvSpPr txBox="1"/>
          <p:nvPr/>
        </p:nvSpPr>
        <p:spPr>
          <a:xfrm>
            <a:off x="1095537" y="1547551"/>
            <a:ext cx="9044926" cy="3877985"/>
          </a:xfrm>
          <a:prstGeom prst="rect">
            <a:avLst/>
          </a:prstGeom>
          <a:noFill/>
        </p:spPr>
        <p:txBody>
          <a:bodyPr wrap="square" lIns="0" tIns="0" rIns="0" bIns="0" rtlCol="0">
            <a:spAutoFit/>
          </a:bodyPr>
          <a:lstStyle/>
          <a:p>
            <a:pPr marL="571500" indent="-571500">
              <a:buFont typeface="Arial" panose="020B0604020202020204" pitchFamily="34" charset="0"/>
              <a:buChar char="•"/>
            </a:pPr>
            <a:r>
              <a:rPr lang="en-GB" sz="2800" i="1">
                <a:solidFill>
                  <a:schemeClr val="bg1"/>
                </a:solidFill>
                <a:latin typeface="Arial" panose="020B0604020202020204" pitchFamily="34" charset="0"/>
                <a:cs typeface="Arial" panose="020B0604020202020204" pitchFamily="34" charset="0"/>
              </a:rPr>
              <a:t>Developing independence</a:t>
            </a:r>
          </a:p>
          <a:p>
            <a:pPr marL="571500" indent="-571500">
              <a:buFont typeface="Arial" panose="020B0604020202020204" pitchFamily="34" charset="0"/>
              <a:buChar char="•"/>
            </a:pPr>
            <a:endParaRPr lang="en-GB" sz="2800" i="1">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i="1">
                <a:solidFill>
                  <a:schemeClr val="bg1"/>
                </a:solidFill>
                <a:latin typeface="Arial" panose="020B0604020202020204" pitchFamily="34" charset="0"/>
                <a:cs typeface="Arial" panose="020B0604020202020204" pitchFamily="34" charset="0"/>
              </a:rPr>
              <a:t>Taking time out of school</a:t>
            </a:r>
          </a:p>
          <a:p>
            <a:pPr marL="571500" indent="-571500">
              <a:buFont typeface="Arial" panose="020B0604020202020204" pitchFamily="34" charset="0"/>
              <a:buChar char="•"/>
            </a:pPr>
            <a:endParaRPr lang="en-GB" sz="2800" i="1">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i="1">
                <a:solidFill>
                  <a:schemeClr val="bg1"/>
                </a:solidFill>
                <a:latin typeface="Arial" panose="020B0604020202020204" pitchFamily="34" charset="0"/>
                <a:cs typeface="Arial" panose="020B0604020202020204" pitchFamily="34" charset="0"/>
              </a:rPr>
              <a:t>Keeping up to date</a:t>
            </a:r>
          </a:p>
          <a:p>
            <a:pPr marL="571500" indent="-571500">
              <a:buFont typeface="Arial" panose="020B0604020202020204" pitchFamily="34" charset="0"/>
              <a:buChar char="•"/>
            </a:pPr>
            <a:endParaRPr lang="en-GB" sz="2800" i="1">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i="1">
                <a:solidFill>
                  <a:schemeClr val="bg1"/>
                </a:solidFill>
                <a:latin typeface="Arial" panose="020B0604020202020204" pitchFamily="34" charset="0"/>
                <a:cs typeface="Arial" panose="020B0604020202020204" pitchFamily="34" charset="0"/>
              </a:rPr>
              <a:t>Ways to catch up</a:t>
            </a:r>
          </a:p>
          <a:p>
            <a:pPr marL="571500" indent="-571500">
              <a:buFont typeface="Arial" panose="020B0604020202020204" pitchFamily="34" charset="0"/>
              <a:buChar char="•"/>
            </a:pPr>
            <a:endParaRPr lang="en-GB" sz="2800" i="1">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i="1">
                <a:solidFill>
                  <a:schemeClr val="bg1"/>
                </a:solidFill>
                <a:latin typeface="Arial" panose="020B0604020202020204" pitchFamily="34" charset="0"/>
                <a:cs typeface="Arial" panose="020B0604020202020204" pitchFamily="34" charset="0"/>
              </a:rPr>
              <a:t>Reflective learning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1338512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894" r="30939" b="9809"/>
          <a:stretch/>
        </p:blipFill>
        <p:spPr>
          <a:xfrm>
            <a:off x="0" y="352183"/>
            <a:ext cx="2520000" cy="5256000"/>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l="7" r="30497" b="47507"/>
          <a:stretch/>
        </p:blipFill>
        <p:spPr>
          <a:xfrm>
            <a:off x="6760555" y="3258000"/>
            <a:ext cx="5400000" cy="3600000"/>
          </a:xfrm>
          <a:prstGeom prst="rect">
            <a:avLst/>
          </a:prstGeom>
        </p:spPr>
      </p:pic>
      <p:sp>
        <p:nvSpPr>
          <p:cNvPr id="7" name="Rectangle 6"/>
          <p:cNvSpPr/>
          <p:nvPr/>
        </p:nvSpPr>
        <p:spPr>
          <a:xfrm>
            <a:off x="2978161" y="1920804"/>
            <a:ext cx="8039244" cy="1261884"/>
          </a:xfrm>
          <a:prstGeom prst="rect">
            <a:avLst/>
          </a:prstGeom>
        </p:spPr>
        <p:txBody>
          <a:bodyPr wrap="square">
            <a:spAutoFit/>
          </a:bodyPr>
          <a:lstStyle/>
          <a:p>
            <a:endParaRPr lang="en-GB" sz="2400" b="1"/>
          </a:p>
          <a:p>
            <a:endParaRPr lang="en-GB" sz="2400" b="1"/>
          </a:p>
          <a:p>
            <a:r>
              <a:rPr lang="en-GB" sz="2800"/>
              <a:t>  </a:t>
            </a:r>
          </a:p>
        </p:txBody>
      </p:sp>
      <p:sp>
        <p:nvSpPr>
          <p:cNvPr id="12" name="TextBox 11"/>
          <p:cNvSpPr txBox="1"/>
          <p:nvPr/>
        </p:nvSpPr>
        <p:spPr>
          <a:xfrm>
            <a:off x="2921329" y="460666"/>
            <a:ext cx="8848113" cy="553998"/>
          </a:xfrm>
          <a:prstGeom prst="rect">
            <a:avLst/>
          </a:prstGeom>
          <a:noFill/>
        </p:spPr>
        <p:txBody>
          <a:bodyPr wrap="square" lIns="0" tIns="0" rIns="0" bIns="0" rtlCol="0">
            <a:spAutoFit/>
          </a:bodyPr>
          <a:lstStyle/>
          <a:p>
            <a:r>
              <a:rPr lang="en-US" sz="3600" b="1">
                <a:solidFill>
                  <a:srgbClr val="0093AF"/>
                </a:solidFill>
                <a:latin typeface="Arial" charset="0"/>
                <a:ea typeface="Arial" charset="0"/>
                <a:cs typeface="Arial" charset="0"/>
              </a:rPr>
              <a:t>Online Support: Brightspace </a:t>
            </a:r>
          </a:p>
        </p:txBody>
      </p:sp>
      <p:pic>
        <p:nvPicPr>
          <p:cNvPr id="3" name="Picture 2"/>
          <p:cNvPicPr>
            <a:picLocks noChangeAspect="1"/>
          </p:cNvPicPr>
          <p:nvPr/>
        </p:nvPicPr>
        <p:blipFill>
          <a:blip r:embed="rId6"/>
          <a:stretch>
            <a:fillRect/>
          </a:stretch>
        </p:blipFill>
        <p:spPr>
          <a:xfrm>
            <a:off x="3593811" y="1091953"/>
            <a:ext cx="7503147" cy="5326803"/>
          </a:xfrm>
          <a:prstGeom prst="rect">
            <a:avLst/>
          </a:prstGeom>
        </p:spPr>
      </p:pic>
    </p:spTree>
    <p:extLst>
      <p:ext uri="{BB962C8B-B14F-4D97-AF65-F5344CB8AC3E}">
        <p14:creationId xmlns:p14="http://schemas.microsoft.com/office/powerpoint/2010/main" val="100953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894" r="30939" b="9809"/>
          <a:stretch/>
        </p:blipFill>
        <p:spPr>
          <a:xfrm>
            <a:off x="0" y="352183"/>
            <a:ext cx="2520000" cy="5256000"/>
          </a:xfrm>
          <a:prstGeom prst="rect">
            <a:avLst/>
          </a:prstGeom>
        </p:spPr>
      </p:pic>
      <p:pic>
        <p:nvPicPr>
          <p:cNvPr id="11" name="Picture 10"/>
          <p:cNvPicPr>
            <a:picLocks noChangeAspect="1"/>
          </p:cNvPicPr>
          <p:nvPr/>
        </p:nvPicPr>
        <p:blipFill rotWithShape="1">
          <a:blip r:embed="rId5">
            <a:alphaModFix amt="10000"/>
            <a:extLst>
              <a:ext uri="{28A0092B-C50C-407E-A947-70E740481C1C}">
                <a14:useLocalDpi xmlns:a14="http://schemas.microsoft.com/office/drawing/2010/main" val="0"/>
              </a:ext>
            </a:extLst>
          </a:blip>
          <a:srcRect l="7" r="30497" b="47507"/>
          <a:stretch/>
        </p:blipFill>
        <p:spPr>
          <a:xfrm>
            <a:off x="6760555" y="3258000"/>
            <a:ext cx="5400000" cy="3600000"/>
          </a:xfrm>
          <a:prstGeom prst="rect">
            <a:avLst/>
          </a:prstGeom>
        </p:spPr>
      </p:pic>
      <p:sp>
        <p:nvSpPr>
          <p:cNvPr id="7" name="Rectangle 6"/>
          <p:cNvSpPr/>
          <p:nvPr/>
        </p:nvSpPr>
        <p:spPr>
          <a:xfrm>
            <a:off x="2978161" y="1920804"/>
            <a:ext cx="8039244" cy="1261884"/>
          </a:xfrm>
          <a:prstGeom prst="rect">
            <a:avLst/>
          </a:prstGeom>
        </p:spPr>
        <p:txBody>
          <a:bodyPr wrap="square">
            <a:spAutoFit/>
          </a:bodyPr>
          <a:lstStyle/>
          <a:p>
            <a:endParaRPr lang="en-GB" sz="2400" b="1"/>
          </a:p>
          <a:p>
            <a:endParaRPr lang="en-GB" sz="2400" b="1"/>
          </a:p>
          <a:p>
            <a:r>
              <a:rPr lang="en-GB" sz="2800"/>
              <a:t>  </a:t>
            </a:r>
          </a:p>
        </p:txBody>
      </p:sp>
      <p:sp>
        <p:nvSpPr>
          <p:cNvPr id="4" name="AutoShape 2" descr="data:image/jpeg;base64,/9j/4AAQSkZJRgABAQEAYABgAAD/2wBDAAUDBAQEAwUEBAQFBQUGBwwIBwcHBw8LCwkMEQ8SEhEPERETFhwXExQaFRERGCEYGh0dHx8fExciJCIeJBweHx7/2wBDAQUFBQcGBw4ICA4eFBEUHh4eHh4eHh4eHh4eHh4eHh4eHh4eHh4eHh4eHh4eHh4eHh4eHh4eHh4eHh4eHh4eHh7/wAARCAC+AY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aRtxC4ABxzSb5PVP++T/jSD77/7xrnb+TxYHCWVnEVDS5keaP5hn5MDt6c9O4NAHR75PVP++T/jRvk9U/75P+Nc4v8AwlogtkHkeYc+c7lDtzIeeOuExjA65z2qJV8aIJGX7I7bWZVdxhmxwuf4RmgDqN8nqn/fJ/xo3yeqf98n/GuX1FfF8kVv9lCRy+VGZv3ibQ4c7gOh5XGT044Hap7xfFn2mZrZrRoiW8pTgbeG259ei/maAOh3yeqf98n/ABo3yeqf98n/ABrl7tvGmAtvFbMY93zb0UTcfLnrt754647Us8/jGLTDItnbSXSzgkeYuPJ2jPA6nORjqevA4oA6ffJ6p/3yf8aN8nqn/fJ/xrA8JXHiC5QS6xEiRNECvADb8jsAD/e6gdsd636ADfJ6p/3yf8aN8nqn/fJ/xormotc1OG5aO4sHmiBfMqROBkdNvy8jtzzn1xVxg5bGVStGnbm6nS75PVP++T/jRvk9U/75P+Nc0viDVDcEDRZTGQuAdylD824E7eTwOBx71bstU1KZbwyaWUaGHfFGGbMr5cFQSoH8K/nTdKSIjiqcnZX+5m1vk9U/75P+NOjdt21scjgiuJ8E+JfFGsa9e2WreHU0+1gztmxKucHAALLhvwxxXaL/AK5PoaKlOVOXLIeHxEMRDnhe3mrfmSu21Cx7DNRb5PVPyp1z/wAe8n+6ap6qbxbXdYp5kwljJTcF3JvG8ZPH3d1Zm5a3yeqf98n/ABo3yeqf98n/ABrmbR/GEmpIbq3hgsxcZISWNmMXGAePc9OgHc80jjxlJG2RbId/Cqygleuc/UYHseeaAOn3yeqf98n/ABo3yeqf98n/ABrnrQ+LlvIFnjsXtzGxkYuAVfacLgAkjOORzyetQiPxjHBbN5ltJMIilwiupBbLHcpIHONoGQBzzQB0++T1T/vk/wCNG+T1T/vk/wCNcz5njRo/mt7ONkPRGQ+Z8/QE/d+X26iq+rX3jKLVvItbKIW0s5ELKVclAOp4wvPPJH1PSgDrt8nqn/fJ/wAaN8nqn/fJ/wAag083JsYDeKq3OweaF6Bu9T0AG+T1T/vk/wCNG+T1T/vk/wCNFUNcuLi1tFltlLN5g3KqFmZe4UYxn6/nTSu7EzkoxcmX98nqn/fJ/wAaN8nqn/fJ/wAa5v8A4SDUBbgNpEgnKEthZNinIAz8ue56Z6fjSrrurGJsaG+5Q33nYZIwOgXvnIGenetPYzMPrlLv+DOj3yeqf98n/GjfJ6p+X/165Dxp4i8RaTo1rd6PoH9oTSqpl+WRhGT22qNx6d8Y4re8N3l9f6Ja3mo2a2dzMgZ4QWOz2O4Ag+3alKlKMFN7Dhiqc6rpK90r7O33mrG29A1Nkchtq4zjOTRbf6kfVv5mmyf6/wD4AP5mszoDfJ6p/wB8n/GjfJ6p/wB8n/GsfWJNeSWVdLtUlB8sxs8qKq8/OCDz0/8A1iqVsfGAgkaZITKZU2qWjwEwd2MepxkHJA6EmgDpd8nqn/fJ/wAaN8nqn/fJ/wAa5YR+NN+4yWoYxrk5Xarck4X8hn0qZT4qdIvPgSOQXL7jBOm0RY+XIbGST27dTmgDo98nqn/fJ/xo3yeqf98n/GudnXxWbO38gwLKLVBKjlSWl2nd8w98dPU0yb/hMPLljRbfLE7JUZAYx2GD1/zmgDpd8nqn/fJ/xo3yeqf98n/Guat5PGXkXBuLS283yW8pUmTHmb+OSP7vqOMdzUWg3niy51RlvraKO2jm2yDAAA2jOCeTznGM9ue1AHVb5PVP++T/AI0b5PVP++T/AI0UUAG+T1T/AL5P+NG+T1T/AL5P+NYGqarqVnqjxw2ZuoeMBUYADb0JA+8T06jB7VFN4g1Dzj9n0eZo1JGGVwXHZs7eB+vHTvWqoyexzSxdOLafTyOk3yeqf98n/GjfJ6p/3yf8axLHVtRuNQggm0v7PC5O9yzNjhsfwgdV/IisAeKfFreN49H/AOEWEenu2PtD+ZwP7xcKVHA6fhmnGhOV/LXcmeNpQSbvq7bPc7sSOCN20jOOBiuc8YapeWF7Els6KrJk5UHnNdC3b/eH865D4g/8hG3/AOuR/nWJ1nX/AMT/AO8aWk/if/eNLQAUUUUAFFFFABRQOTxTtjd8D6nFADaKd5bdhn6HNNoAKzNV17TNKuPK1C4NsPL8zzHGExnbjPc5I4GetadVbvTrG7lEtzbJK6rtDEnIGc8ehz36igCkfE2h7A39oAqVDAiJyGBOARhecnpjrSx+JNGeKSb7aqwIR+9ZSEbIzwSORz1qePRtKjk8xbCEN64zjnPHpzTRomlKkcaWcaRpJ5gjUfKW2lRkewJwO1ADNP8AEOi6hcR29lqEc8sih0VVblSCQenTANai/wCuT6Gqdppen2k5nt7SOOUjBfktjGOp+lXF/wBcn0NADrn/AI95P9002nXP/HvJ/umm0AFFFFABRRRQAUUUqqzfdUmgBKKXbzjcufTcKGVl6qRQAlFFFAGS/iTSI724s5roxS28nlvuU4zhT2zxhl5OBzUV34q0S2fY9074YqzJC7KuGCnJAxwSK0LjTdPuDmezhkO4vyvUkAE/kB+Q9KjXR9LWNI1sIAiZ2jHr1+ucCgCG68R6HazrBcalDHK27CcknAyeg9MH8auabf2epWwubGcTwnGHUHByM8Z68EVBJoulyNK0tosjStuYsTk8AY47YA49qt2tvBawLBbQpFEv3UUYAoAntv8AUj6t/M02T/X/APAB/M062/1I+rfzNNk/1/8AwAfzNABRRRQAUUUUAFFFFABRTvLfGduPrS+W3pn6GgBlFBBBwRiigArIu/EWn2l89pdC5hKyCPzGiOwsVDDBGexHPvWvVeeys52LTW0UhYgksuckAD+g/KgChb+JNHuJQkN0XG3cz+WwVeQOSRjuP59KYnirw87BU1WFyZPLAVWOX4+XgdfmFWZNF0t4pYxZxxiWIwuY/lJQ9R+PT6U/+x9L89ZvsMPmK25Tg/Kcg5A6DkA0AXW7f7w/nXIfEH/kI2//AFyP8669u3+8P51yHxB/5CNv/wBcj/OgDr/4n/3jS0n8T/7xpaACiiigAqDULyz06xlvtQuEt7aIZeRz+QHqT6VOBkgDvXzX+0V8cvC2l63PoFvNNqkuluUktbcYTz++9zxx0796zqScY+6rsunFSersj0zWvG9/qTKuhyfYYFfO8gM8q46N/dH05r55+Luja/4pvrrVbO5jYwzlT5c7O+VABwx6cgnHvUvw7+Mmh+ILI2M2mzWmuSt5ccECF42HPzhu2ByQfTity9nmMUdzpdzai2MzfaYycZ45Ye+cV4eMxFWDs9z38BhaVROS2POvCuu68mhXtxp2r3ulajphAleG4ZTIh74HBYYJ54r7A8K+LNmjW39s3P2iJLdWa9Iwxwoy7Y/OvhIapfaZreuWfOy/k8pPRk3ZJ/z7165DewW/gqPWNA18JBdk2z6Y0xaJyOpAOTGw6kDgg+9OFarS1XqY1aEJuz7n2DFJHNDHPDIssMiho3Q5DKehFOrxn9nDXNWigk8O6zNLNDOWm052jICY5dM9geoHbmvZq9jD1lWpqR5Nei6U3EKKKK3MQoX/AFyfQ0UL/rk+hoAdc/8AHvJ/umm065/495P9002gAooooAKKKwviB4ki8I+DdS8QSIsj20eLeInHmTNwi/mRn2zSlJRTbA5X4yfFzQ/h3Gth5Y1LxBPGXgsVbAQdmkP8I9B1P618qeNPin8QvFdyf7R8TS2iFj/olm5ghUeny9fxJrnNW1G91G7vdc1u4a61G9mM1xKzfePoPQDpgeley/s/6T4a1TwjJqF9ptpPctM22WaIZZcDpnsOlcFafMryeh3UcJzr3jwWyF5JdXaea63JcKXkmJck9AGz/wDXr1Twh4v+JXg+VI7DxV5kEKgSQ6hIZYQB1G0nJ9BtIrm/2gdH0/RfF9jqWjyC2W+LJLHCRt3LghhjpT4rqS606O4uFR5VRSJTnHHTOepPHNYxiteV2fT5Hr5Tk1DFOtRnfmSumvLv6n2J8NPiHpPjS1jiVltdV8re9seBIB1ZM849uors6+HNF1e6s57TU9PuZYL6E+ckqvhQwHYenTPtX2H8OvE8HjLwXp3iGFQj3Ee24jByI5V4cfTPI9iK68PiYTk6d7tHlZnRwtGvyYWfNG2/n2OgooorrPPCiiigB1t/qR9W/mabJ/r/APgA/madbf6kfVv5mmyf6/8A4AP5mgAooooAKKKKAAdCSQoAySTwB6188/Fj9o+30aa6sfDFhdBIGKm/uLZgJyOvlBuNvB+Y/l3ruPjzr2rW1hB4f0RbhZbgebdTQnDKn8KAjpnqfYe9fD/xP8Va1ruvyaHd6jdva28/lqjzFsv0zyetZzlbY0pQU3Zl6++LvinUtUfV5tSv553nMkcVzdM6InoF6V1Vz8YG1R9On1D+0NMlRAjPbzldsnUOuMHB6Ed8j0puk/BbUfKt5o9Xs5lZAXS4td23I5AINYnjr4b61oMSulvBd2+8EGBCAn1ySa4nUad0er9S5onv2j/GPxB4U0201C4eXxT4bcCQySn/AEmOM4DAP3ZDxhuoI5GK+gvCviDSPFOgWuu6HdrdWNyoZW6Mh7q4/hYdwa/Pj4SeNtc0vXDorahOsVw5UoyhgW6cAivpf4TeNdS0jxRbWOoyMdNv38qVfKCBHPCvwB3wD7V2Rq333PMq0uSR9B0UrDaxX0pK1MQooooARu3+8P51yHxB/wCQjb/9cj/Ouvbt/vD+dch8Qf8AkI2//XI/zoA6/wDif/eNLVm2+63++aloAo0VeooAoSO0cMsiKC6Rsyg9yBxX5h+IfCOvjxlfWV9JFf6tPO8sqWcnmb3YlmJPbkng8/Sv1E1CD7VYXFtuK+bEyZBwRkEV8UeDfAM/hP7ZrGrTfaZkYxMseSd4b5gT1PJH1rlxNSULWOzCUY1G+Y8d0HRvEOiapb/Z9P1C1u2kH2fETKS54wpxg/rX0dpfhXxJc6HnWrwLcBCTGFDSHjueg/WtH4VpeeIrqbxPqV1vghZrW1tkXbGm0/M+DzuPT8DXfTzdQMYH6VzuhCtrUR0+3nQfLTZ8f6voV1pfxEks7oSMJE86KZ+dwZSQT79vwr0z4K+C9J1u4TV5tMlt4bZssrSEiaX6HhQPQVY+ImiO/wASba6SCSY3Gm3DRwxvsLMoOFU9iS2B9a7jwh4o0Kz8Bw6qc21tbqIngC5lWXONmByXJz+Oa5nD3rPY2lVbgrbs9H0ACz1G0eEBESRRgcDGcY/KvRJBiRvrXh3gvxZqmo+LdJ0/UPC91p1pqMv+iTPKGY7RuO5QOOAT1r32vRwjTi7Hm4lNNXKNFXqK6jmKNC/65PoavVDcf62P8aAIbn/USf7pptPm/wBU30q3QBRoq9RQBRrwr9sjVTZ+FfD+n7iqXN7JMeM5aNPl/wDQjX0HXz3+25ayL4S0DVgrmGC/aCQqQAPMTjPt8prDEq9JgfJes3EaxQW0z/eOH4xgn/8AXX1L4ZtdA0jw7AtlZCAG0CkmQDeSvUAnn618k65DHcTxzQkmPyvl5/I/pXu/wb1zUJPh4rtJBf20AZSk+S0bL/Dn06V5uKvyxktj6HBtNtHI/tLDTYV0JbIyR3GZJW3uW4+UZGT0zXC6fr2oRwRW43xQsySsECscg8kdwOhxWb4j1jVvE/im8u9RlV5DIYokxhIkB4VR6Va0SGW31BZ1EShIjv8AMTIGeMkfy+grRx5IK71X6nDia0lJzpvl6fLY6Gz1aaTUftFyyxny2RUTnthW2+pJBIr6V/Yo1mbUPCOvWM9w0/kXaSqcfKu4EED/AL5r5OgdY4553gkaFWDRyN164Jr60/Yh02SLw3r2qh2NpPcRwWwAwgCKWbHvl+TWGChavdI8lPU97oq9RXuFlGir1FAFO2/1I+rfzNNk/wBf/wAAH8zUkfQ/7zfzNPg/4+H/ANwfzNAEFFXqKAKNKoywHvV2igD5X+L2tXtr8abhIr64S0ktpGuYg2VcICqjHb7tfLl5oLQ+NdNukWX7PfXu6KRzkkBhn9a+i/2gYZrX4z6onlyEDSWkjYLwdxY4/wDHq8iWTUQnhaE2Yle0mLFT8v3lyQSeM85FYwpubl5L9TshOMIwv1b/ACR67px1yBVk8mCKKNeJhOzO3ttxjH41Z1iPVL66ZoFtZogMMJ3cFAR1AUYP40y71K5XQYmZJBathfOgUNsJ6Eg9qNNuL+TUvKt7iW5cxZaR4ljjRR646k/5xXFqfQJRseQfD/QJLH48S7YBNFZzmQnbuEatjB/NuK9LPibVta1/T7Z2t4rY3LgpDFtJVZNvJOcnH0rT8HfZf7Sv7qGASXF7OVd0H3tkiKPw4NYXhK1S41awd/NUpcysm1ThmE3IP51VSs4U362/A8x0Y1J3tprb7z7E0+Y3GmWdwWLGSBGJPc45qapNHgNrpNpbt96OFFP1AGatV6Eb2Vzx5buxRoq9RTEUG7f7w/nXIfEH/kI2/wD1yP8AOu6uf9UfqP5iuF+IP/IRt/8Arkf50Adzbfdb/fNS1Fbfdb/fNS0AFFFFABXhnxg8N3Gkahe6hDl9M1CcXKrjiK427WU+xwGHuWr3Oq+o2VrqNlLZ3sCT28q7XRxkEVlWp88GlubUKvs5pvY8C8Crp+neGLbTbRgsnzSSrjnexyx/M0/VtVEMy28K78HMjA/do+Jnwl8VQ3v2zwhdie0H/LENtnTnpzwwx+NcL4w1u58GW6yazp92lw2dkUdu29/qCOB7niuelzKKVRWZ01uRzbpu6ZX+Kfja38G6xoV6tsL26uJSsqcbzB3C56fNtxVn4eeH7R9a1Pxf4uv7Wyyzak9j5uYrCL/npIOx6DOMknAHNeOWXh/x58WfGz61a+Hb+SKLaI1ETLHGo+6gYjGe5NfSdl4P8ZeAfhzdX0MuiWF9c3qyXst9mf8AcBCoRiFIPJ6dMZzUSip1EmrrqbYaDqNQUkm9FfY6HRviR8ObHVBe3moXAhtLaG4ju5bUrEi3G1VYdWHDAdOM17PBLHPCk0MiSRSKGR0OQwPQg9xXxpYJ4iuvGuq/6f4NRpbG28yWcIlg0R2+SI8jaD93HTnpX1V8Modbt/BOnweIfsf29AysLVNsQQMdmB/u4rspuNrKLWr/AK9e505xlkMIoTjVjK8Y6J3d2rt/4W9jpKKKK0PBCobj/Wx/jU1Q3H+tj/GgCKb/AFTfSrdVJv8AVN9Kt0AFFFFABWL428MaP4w8NXXh/XrNbuxuNpeMkjlSGUgjkYIFbVFDVwPh39oX4f2Ogai7aTYx2UFvAFMKjAxnHGep6H6Guc/Z+v8AZc6loMpRIblC5JB5YcD6da+4PHfgvR/F2ny2+oQgStE0aygcgHsfWvknVfg346+H/iFdWtdHl1WyilG9rTMgeMn0HzD3yPSuKVF2cXsevRxMHZ7NHjOuW0el+Or61eOTyorptysMMQCM/j1xXU+K7O10zULGO3na4sbqBbm2kTCmRHzhXHYg9SK6j4geA9S8Q+Oor62tJkTUYiy7o23RsONpx3z+dXtF+CXxI1XWxpcmjtDa2xCfbbh9kWwsCdueW4z0Fc1anzwTirswx8Vyt9SnoHgrSvsdrceItWi0lZrSa6tLUW7XFzcW8aktIF3KFQ7Tgsfm7DHNfUPwI1rwRD4esvB/hu+zeW9lHeywTReVLIsvJl28jk9gTjgV5b8Ym8WWN1q+hyX/AIVWzgtJTaWxgH2pbUR4IjYrwdg5Cn61P8DbTxc2seHru2ufCskEUEInRFU38dqQcbwBkZGQGPHvXVh6NOi/di723877+n6noxyKnHA+3lWjzX79OW/L/iv+B9MUUUV2HzwUUUUAVY+h/wB5v5mnwf8AHw/+4P5mmR9D/vN/M0+D/j4f/cH8zQBPRRRQAUUUUAeO/tJ+H/EcmlL4r8N6zPZtp9u63VskSuswJGxyCpJ285AI4PtXyx4z+KXiTwvqj2s2vafqckOEWI2ULljtHzNgfLyenXGK/Qh1WRGR1DKwIZSMgj0NfIf7QH7I/wDaV/c+IvhjLBbSykyT6PO22MseSYX/AIc/3Tx6EdKuMhJa6nmfwg8VeJLzw/NqG+PV1adxe2rsFZWJzuXsBz06V0vjzxjeReCtTubezfSQtuyiRmG8seAFA9+9eKQ6H8UvhbrEj3/hbWbAH5ZkmtXaCZR6OuVP1BpniXUPGXxAvY7HR/D2sXEAI2W1taySszep2iuSVC9S/Q9OGM5aXL1PS/hn8ZNf1e60nwpp3hyyn1SXEEBitg3nSepHG3OMse3Jr3Dwb4g8KWGq6XcajqGmXYa4uS66ZpjGJHgXfIBKXG7B7hCGxxXnn7M3wO+JXhOXV/G2q6bZaPeLpcsWmx375kSRiu52Vc7RsDDnnnpV7W7vxRqHizQLt9R8KTTvJdeVNbQqlurBP3xnG0c7euRn1raq4fy329P67HbkuWrGX5qiikpbtp3UW0/S+r8kz668L69pHibQrXW9Dvor2wul3RTR9CPQg8gj0NaVebfAO18Q2mg3i6tNoMti7o9g+kAeSwIO4hh8rD7uMdMEV6TVXv0sePiaKoVHTUlK3VbP0CiiigwI7n/VH6j+YrhfiD/yEbf/AK5H+dd1c/6o/UfzFcL8Qf8AkI2//XI/zoA7m2+63++alqK2+63++aloAKKKKACiiigAorzyC31qTXdW1GxSVvsWoStlrl/3qiMEQiPpgkjn3po8X6wLISNPbeWZ7dGujasEiMmd6FSckr7V4f8AblON/awa3t529bf5eZ6f9mTl8Ek9vx+/+uh6LVXVtOsdW0y40zU7SG8srmMxzQTIGR1PUEGuBn8Ya4kMGZLeOR7aSWMG1Ym6ZZSqbRnK7hit7SdY1i48TnR7iNI/J3TzNs/5ZMq+WPruLA/7ta0c7w9WajBO90tur26/MipllWEW5W6/gZCfBv4fi5lkk0czwSwQQNayys0OyHGwbT1xtHUmu/ijSKNYokVEQBVVRgKB0AFOor2Ls4qlSdRpzd7JL5LZfIKKKKRAVDcf62P8amqG4/1sf40ARTf6pvpVuqk3+qb6VboAKKKKACiiub+IW7+x4it8toBOrEPvCSgA/IzJyoPrWGKr+woyqWvb5GtCl7WooX3OkorzxfFmoW02jW1vZzQxyrF5sE0bOQrMVz5hOT0BHHcZph8T+JxaG5Etpj7JPchTatkeVLs253dW9a8r+38N2bt2Xp3t39fI7v7Jrd1/V/8AI9Gorgb3xfqkevXFpBGDCsEpw1uV2OsW8EHPzZPsM1V1LW/EE2nuJrxIPKezneaG3I2pJywIzyAcZ9ac8+w65uVN2uunRX79gjlVZ2u0r2/HQ6Lxf4D8LeK7gXer6ZHJerbyWq3UZ2TLFIpVl3Dtgng5xR4Q8B+F/Cs4utI0xEvfssdo13Id8zRJ91dx6D6YzWHpOq6lp+r3JWVZrO51K5Ur5LM3yx7gwOenHT9a2Ph/4gvtb+3LeKCsLIYn8ryyysM8jJ6EetbYbOqdapGm01J3X3a/d19RVsHWpUWua8FaXzel7d+h1VFFFeqeaFFFFAFWPof95v5mnwf8fD/7g/maZH0P+838zT4P+Ph/9wfzNAE9FFFABRRRQAUUVwOn6g1rBqN5N9ruPEkRnYWrtJt2g/LhR8u3bgj1rixeNjhnFSW9/wAO3dvouup00MM6ydulvx/Jd2d9RXB23iPXbr7Pb281u6y3ogS9+ysEdTEWOFJ6qRjrVaHxZ4gmtkugLdFjt7eWWMwEly8hRgDnjjnvXE8+w3Z9ei6avr0/Hpc6f7Lrd1/w+3T+up6KeRg8iuCuPhD4DkvoLqHSDaLDJPIILeQxxM0y7ZMqOmR6YpJ/FWuJcagqxRFoY7kmDyGDW3l/6tmbo2//APVXY6G13JpcE19NHLNKgkJSPYBkZxjJ6V14XMqeKk6dNPTft5f1062ZnOhWwlqnNZu603s1Z/h9/oN8P6Npfh/R7fSNFsYLCwtl2wwQrtVR/nvV+iivQbbd2cIUUUUgI7n/AFR+o/mK4X4g/wDIRt/+uR/nXdXP+qP1H8xXC/EH/kI2/wD1yP8AOgDubb7rf75qWorb7rf75qC81XTLOXybzUbO3kxnZLMqnHrgmmk3sKUlFXbLlFZv/CQaD/0GtN/8Ck/xo/4SDQf+g1pv/gUn+NPkl2M/bU/5l95pUVm/8JBoP/Qa03/wKT/Gj/hINB/6DWm/+BSf40ckuwe2p/zL7yhf+Krax1Ka0u7W4jWM/fxksgXLSAd0GOSM46deKh1DXdAv1g+0R3Unk3KvAAhBaZTlQOeuCDg8YIqy954ReaWaS+0d5JQQ7NPGcgjBHXuOvrUV3J4Luhia80g/d6XKDocjofWplRc1yyjdFRxEIu6kvvKkniTQW1YajFFPJOLV0E3IUKNrAMO2SwwSM1c0LUdCl1y4js/NN9dL5sjSEklQSBjJ4XIbA4HWnrdeD134vNG+f737+PkccdenA4qWLUvC0M6zRalpUcipsDLcoPlznHX1J/Op+rK9+TW99uvcf1qNrc/lubVFZv8AwkGg/wDQa03/AMCk/wAaP+Eg0H/oNab/AOBSf41pyS7Ee2p/zL7zSorN/wCEg0H/AKDWm/8AgUn+NH/CQaD/ANBrTf8AwKT/ABo5Jdg9tT/mX3mlUNx/rY/xpljqGn3xYWV9bXJT73kyq+Prg0+4/wBbH+NJprc0jJSV0yKb/VN9Kt1Um/1TfSrdIYUUUUAFFFZ8uuaLFI0cmsaejqcMrXKAg+hGaaTexMpxj8TsaFc7b+LtPZH+1xT2siMRJEyktH/d3DsWPTrn1wQa0P8AhINB/wCg1pv/AIFJ/jVBZ/BqsGF3o24EkHz4+/XvT5JdiPbU/wCZfeIfGehq4jklmikyf3bxENgdTjuMgjjP5c0lz400aAMr/aDOM/uAg8w8D+HPuB+vTmpXvPCDuHa+0fcCTnz4885z39zTWuPB7SNI17o5diSx+0Jk5GD36Y7Uckuwe2p/zL7zejbfGr7Su4A4PUU6suPXfD8caoms6aFUAAfak4H509de0NmCrrOnMxOABcpkn86OSXYftqf8y+80aKKKk0CiiigCrH0P+838zT4P+Ph/9wfzNMj6H/eb+Zp8H/Hw/wDuD+ZoAnoqve31jYqrXt5b2wY4UzSBM/TNVf8AhINB/wCg1pv/AIFJ/jVKMnsiJVYRdm0aVFZv/CQaD/0GtN/8Ck/xo/4SDQf+g1pv/gUn+NHJLsT7an/MvvKmp+JbfT9dTTbi3mCMqE3AHyBnJCr9SR6556UyTxdpay26oZHS4mNvHJjCtIFLbRnqeKdd3fhG7nM91faRNIU2FnuEPy/nTRceDQSRd6KOB/y3jxwOO9HJLsHtqf8AMvvGJ4x0kpEP37SymNVRI/vFgemcZA2t+VNi8a6M0Fq8hniluUDJCyfPk4wuM9Tnr0+lNvl8F3hgMmoadGYHDp5N6IumcA7WGRyeDxzU/wBo8G+csv2rRd6gBT50fAHTv2o5Jdg9tT/mX3jJPGOlCNGjjupHfbtj8vaxyVAwD1++D/PFCeMtGK7nkcKzKFIXqGJ29cc/KxwMnj6VKbvwh5qy/bdG3r90+fHxjGO/sKT7X4QCbFvdHVcq3yzxjlc46Htk/maOSXYPbU/5l95v0Vm/8JBoP/Qa03/wKT/Gj/hINB/6DWm/+BSf40ckuwe2p/zL7zSorN/4SDQf+g1pv/gUn+NS2ur6TdTCC11OynlPRI51Zj+ANHJLsNVqbdlJFm5/1R+o/mK5rxNo7aldxyLOI9ibcFc5rpbn/VH6j+Yqjc/638Kk0Ltt91v9818t/tG/8lUvf+veD/0CvqS2+63++a+W/wBo3/kql7/17wf+gV62Tf7w/T/I+V4w/wBwX+JfkzhNHs1v9Xs7Fn8tbi4jhL4ztDMBnH410Oq+DWttN+2Wt4LhnkjEMRUKzo2AXxnON7BenY1yikqQykgg5BHantNMz72mkLf3i5zX0sozbTTPzmlUpRg1ON33udPrHg9dPF3INUhmgiieSBkXd5wQR7sYOAMyAdexqT/hC0a1aSHUonfIHI2hMpG3Pv8AvMenAOeuOTEsgAAkcAAgDceAetKk0yHck0in1DEVHJUt8X4GntsPd/u9PU6eXwRdrLsS9tyBncXUrjAUt+W4Y9efSqS+Gpl1HT7WS4j2agubeVFypLA+XnPTcwx7Dms2wju7+9t7CGZt88qRRhnIUMTgZ9BzWreaV4kmSFWMl1A6rJAySZVwqDBUHBOFIHTjNK8ouzkWlSmuaFN/fct3PguZvMNjdxSiJCXDfeJUHdgDtlSB1/Co7zwZd2Wny3d3cwpslESgeu8Lk+gw2c1T/sHxJG0cYtLpS7/IBJ1bn368EfUEVjtNMy7GlkK9NpY4ojzvaVwqOlFe9Safr/wDqLfwa9zelI7h47VJ3heSWPDZVlUsozgg7hjnsabN4KulaV4723a3iQsZGUrwASeP+An9K5s3Fwf+XiXt/Ge3Skaedl2tNKV9C5x0x/KnyVP5vwI9rh/+ff4nUWPgm4uL2+s2vImntrfzEWIht8hJATJIx90knnjn2rkyMEjipBcT7t3ny52hc7z09PpUdXBSXxO5jVnTklyRt8/uPZv2Uv8AkZNa/wCvNP8A0OvoK4/1sf418+/spf8AIya1/wBeaf8AodfQVx/rY/xr5bNv96l8vyP1Dhb/AJFsPV/mRTf6pvpVuqk3+qb6VbrzT6IKKKKACvjjTdBXxB4o1W2N4lsyTO4ZwMH96AeSfQk+5GK+x68L1H4BzXGo3NzF4lVEmlaQKbY5ALZwfmr1csxFOjz80rXsfMcSZfXxnsvZQ51G91e29jyzVPCa29pNdWt400MBKys8W07s4ChRknsd3TB61GvhWSdvLtZ8ssUTvJIuI2MibgFIzkDkEnAGPevU/wDhQeocf8VaeAVH7huAeo+9SD4A3wQIPFgCgFQvkHGD1H3q9VZjRt/E/Bnyz4fxjf8Au/8A5Mv8zzQeBr9nZUvLN9gLNhsYCkhjz6FSPfj1qNfBl47Msd5aSFFRpNhJ2h/uY9c/0r1AfAPUAOPFpHO7iBuvr96k/wCFA32/f/wlg3ZBz9nOeP8AgVH9o0v+fn4MP9X8V/0Dv/wJHnNz4FuIXa3+2QvOoUuQPlXLOuBjJblB06A1j6zoVxo0lq000EplI/1ZztOFbH5MK9f/AOFB6hkH/hLTkZwfIbjPX+Kkj/Z/uPNQyeKFZVYEj7Ment81Ecxop61L/JiqcPYyS9yg0/8AEv8AM90tP+PWH/cX+VS02JfLiSPOdqgZp1fKs/UFsFFFFAyrH0P+838zT4P+Ph/9wfzNMj6H/eb+Zp8H/Hw/+4P5mgDw79rLr4d/7eP/AGnXjPh/T4dS1D7PNOYIxE8hcLu+6M9K9m/ay6+Hf+3j/wBp14XHJJG4eN2Rh0ZTgivrstTeEjbz/Nn5RxG0s1qOSutP/SUdVqfg4afLbLJeeYJJJllVQN0YQFkyMnG5VJ5/Wi68FSBWa01CCbbI6HcCMFRkZ9O/PQcc81zEVxcRSiWOaRZAchgxz0x/U03zZef3j8jB+Y811clT+b8DynWw+v7v8TpX8GzwtN5t5BIsYfmLOQQDyc9srj/Diok8LeesItb1DI1mly4kUgAt0UEfzrFtJrsyrDDcuhlOzmTC/Nxznp161q3nh3xBbqq7XnRHaNRHIflIIz8pwQMkc4xSfNF2ci4+zmm40216mg/glo4WD6jbtOrlG2/cjI29T6/N7Y796gv/AAi1ndRQveBt8MrMAnzLJHEHK49OQM1DrNn4qeGLUdQkuph5ZbcZcmIAtw2Pung8Us/hbxHb7JFjZ5P3ZVY5cuDIu4YHXpwfSoUpdZo1lTg78tF9O/8AWpO/g6RtOhvI7yFN0PmOkvG3hcc+5bpjipY/Al20czvfW6hJTCp2k7n3bfrt68+1ZP8AY/iENhbe6JZWb5ZM7gBk9Dzx+YqvqlpqWlvDFeSPG8kZkCCXJUEkEH0OQciqXO9FNGb9lFc0qTt6s1n8GX0cAllu7SP92ZNrMQQBt6/i4/WptM8EXVzZ299NeWqW1xFvQq/zDIJGR+Df98muX+0T79/ny7uRu3nPPWmiSQDaJHA9Nx/z3q3Cpb4vwMlVw6d+R/ebfiXw7/Y9uk8d4lyhfy3Gwqyt82OPTCmtf4G/8lW0L/rrJ/6KeuNkkkkOZJHc/wC0xNdl8Df+SraF/wBdZP8A0U9Z101QnzO+j/I3wMoSx9JwVlzR/NH1tc/6o/UfzFUbn/W/hV65/wBUfqP5iqNz/rfwr4o/Zi7bfdb/AHzXhvxm+GnivxJ47uNX0m1t5rWWGJQWnVSCq4IINe5W33W/3zUtdGGxM8PPnhucGY5dSzCl7Kre176Hyr/wpfx9/wBA62/8Cko/4Uv4+/6B1t/4FJX1VVLUtUstPZVu5RGWQsue4BUfnlhXd/bOI7L+vmeH/qfgO8vvX+R8xf8ACl/H3/QOtv8AwKSj/hS/j7/oHW3/AIFJX0qmvWDQxSZkAldkA25wVGWOQcYA5znHBpJPEej/AGKW7tr2G9SJlVhbyKxBY4HfA5B6nsaP7ZxHZf18w/1PwHeX3r/I+cLX4P8AxEtbqK6t7G2SaFxJG32pOGByD+dacHw9+LUEivCsCFFKoFuI8Ip28Adh8q/lXv0XiLQ5I43XVrMeYVChpQpywyBg859qns9X0u8bbaajaTtkLiOVWOSCQOPYH8ql5vWe8V9xpDhTCQ+Gc18/+AfPcHgD4uwSeZF5Stxz9pj7EkfqzH8ax2+DPj9mLHT7YknJ/wBKSvpv+2NJwT/aVpxMYD++XiQDJTr94DnFRJ4h0GSMSJrNg6EAhluFIOTgc59qFm9ZbJfd/wAEJ8J4OaSlOb+f/APmj/hS/j7/AKB1t/4FJR/wpfx9/wBA62/8Ckr6X/t/RmeJI9StpWlm8lFjkDEv3HHpkZ+tLNr+hwttm1iwjbaXw1woO0AEnr0wQfxqv7ZxHZf18zP/AFPwHeX3r/I+Z/8AhS/j7/oHW3/gUlH/AApfx9/0Drb/AMCkr6jsry0vUZ7O5huFVtrNG4YA+nFT0f2ziOy/r5h/qfgO8vvX+R4/8A/AfiPwlrGp3et28MMc9usceyYOSQ2T0r1q4/1sf41NUNx/rY/xrz8RXlXm5y3PfwGBp4GiqNO9l3Ipv9U30q3VSb/VN9Kt1idgUUVhv4ktYvMkuInjt1lkjWQHcSI2KyMV7KCPc8jigCHWPFlnpV7Nb3NtdN5ThSYoWfdlVIAOMEksBjOe9THxNaPpl5eQwz7rVAzxSr5bA56YPQ4wfoR61TuvFnhwxSG6jO08ETQgbydgA56kh1/A84qMa54XtUnvPs5XLSEs8YBcA7XI3H7oKKvOOijpigC/beJYJNVXS5bO5iuSSpPymMMATjOc/wAJGcVRg8b2CtHBdwTLduzr5MQDFWAztOSOSOh+6cHBp0HizRJA91JbNFGN7B2jBYorMrScfw5H156VFea9otpDb3FrowkHmOjYgCGEAKSx44BDqcnA55IoAuW/iq3urKa8t7SYRxRq5EpCsdxXHAJ7MDTZfGWmQ6jd2csNzH9l3ebIwQAEMR03Z5xkHHIqOPxLom6BVtNzzgINkQw3B4XPX5l29uaSLX/DN5cSRLZiQErlzagq7uAwX13HryO1AEcvjrTkkZvs908AHy+XHvkkO4L8qqfU98GpLzxhCtjdXVrauywTRxL5mfnLMR0XJHII5GfpRN4h8KxXV1aSQRbopSlztgVlU5A3NjPUkD1z2pH1rTCsKtomILlp5Jy8IIQQsAWcKCCSW4z+dAE+j+Kob6/FlJbPHcSMfLjVgcRjHzljgEHI+6SecYyDXR1y8mvaBazIG04wv53O63VSr7CSRjqw4H/AhzViLxdpMlxJCv2keWQruYvlVzn5D/tZBHpnvQB0FFFFAFWPof8Aeb+Zp8H/AB8P/uD+ZpkfQ/7zfzNPg/4+H/3B/M0AeZfH/wAFa/4uGjtocEM32UzeaHlCEbtmMZ6/dNeU/wDCl/H3/QOtv/ApK+qqK9GhmdahTVOKVkfP47hvCY2vKvUbu+zXRW7Hyr/wpfx9/wBA62/8Cko/4Uv4+/6B1t/4FJX0zc61YQXf2Vpcz+YI9gIByQD3I4wagj8UeH3eVf7WtE8oMXLyBQNrFW6+hUg1r/bOI7L+vmcn+p+A7y+9f5HzfH8GviAjq66da7lIIzdIea1k+H3xaRVVI7ZVRdqKJ4sIvHC+g4HT0r31/EWhhgiaraSyNjbHFKrO2SBkAHJ6inS69pMEjpdX0VtskMeZmCBmHUKT1x/UUnm9aW6X3f8ABNIcJ4OHwzmvn/wD5/n+HfxTns57Wa1tJFmCh2NwmSA27HBwcsckkZPrTx4B+L2AMxEhzIGa5jLBiSeD1HJNe/trWnrI484GGONXkuMjykDDKgtnuCCPqPUUn9v6Hu2/2vY7tyrjz16t0HXvg1P9q1f5V9xf+q+G/wCfk/v/AOAfP9t8Pvi3bxhIBCg2lci5jzjGOvrgY+lUdT+FHxK1KcTXlnbSyBdoP2mMcZJ7e5J/GvpS11TTbqYQ21/bTSHdhElDH5evA9MioZde0eOCO4bUIWgkkaMTJlowy53BmGQuMHqR0prNqyd1FfcTLhXCSXLKc2vX/gHzP/wpfx9/0Drb/wACko/4Uv4+/wCgdbf+BSV9Mwa5pM9zLbw39u7RKhchxtG7dtGfX5TxTF8RaAy7l1rTyuWXIuE6qNxHXqBz9Kr+2cR2X9fMy/1PwHeX3r/I+af+FL+Pv+gdbf8AgUldP8LPhb4w0Lx7peralZ28VpbO7SMLhWPKMowB7kV9BRssiK6MGVgCpHQilqZ5tXnFxaWprQ4UwVGrGpFyvFp7rp8iO5/1R+o/mKo3P+t/Cr1z/qj9R/MVRuf9b+FeWfTF22+63++alqK2+63++aloAp3uq6bYzJDeX1vBI5AVXcAnOcfyP5VQ1pvDl1dQw6nLayTBH8sO33QCCx9uVHPtijXNB0u+uWvL6aSImPyiRIEXHPtzkEjn8MVmXPh3wzJYtez6g725zcmY3ClS2P8AW9ME4xx932oA0IYvDaSwafHcwtJukWKL7SWOWT5gOf7tQf8AFHxpOpuLRk3QtMGmLjJdjHkEnqxbipBpGg6dLb3Czm3O5YIysgAYtvwvA4z5jdMdqg0/RPD9nbS2drqEhEkqK+2ZWbzQTIp6cE5PHTHagCM6Z4Vvmg1KC8/dsrTBY7htroASRtzwoJJ2gYyeRUVtY+HbGWKeLU5Fls4hn96RLIQsbkkk5YFFQY6AZH0s6fpXheK5gvYJkVniFugkcASrtIGAwz03YK4zk9akPhvQJojHJO07OnzO0wLMu3aOnYLx+AoASTSfCaW0ltLNH5Uk32qRXvG+ZiFGSS2SMbeOnSq8dl4P89NPS62mYBkVbxwspwUJGG5OBtPqMClOh+F4tSibe4nWQjbktyknmjcSDtCk8HIGCBzxTrnwxo4tZfJv3hklQoZTIp+UljwBgAgsSMYwQPSgCSaz8Kabc29wZVimV4xGEndixdlVBtBO4ZC4yMd6qW2l+Eby0kaWfdh3EkjO8G47yxxyMqDkDGRjI6VfhsPD82qwzQyuZFWOeNFJ8tTtUK2ccEqijBPQZx1NUv8AhHPDGos8P24zPAzEKsiAw5fJ4CjPzIOWznb1xmgDX0e78P2dl9m0++tVgjd1x5+cMGwwyT6n9av2WoWl5j7NN5m6MSD5SPlJIB59wa59vD/huzdtTkn+S2xMx3KVQK/mA4AyMNuPHqR0wBuaZZ2sCJcWzOwaFUVieq5LD/0I0AXahuP9bH+NTVDcf62P8aAIpv8AVN9Kt1Um/wBU30q3QAVzV5qnhJNUnguvK+1pKPO3WznawxhiduMcjnp710criOJ5G6KpY/hXMpJ4VeO4vLfT4Lid5QsqRwgvJI79MnAJ3A5OcZByaAEbUPD82x10oyJJ5iljBtwieXufBwcYKnpnC8dqkOp+FLrT5bhoQ9vC2x91jJuBZzwFK7j86nOB1HNPhu/CtogttltbFN8ZjMf3d2BIMjjGQAxBwCME8Un9o+EVjMQa1AkHmGMQtlvmP8OMk5JOOvOe9AEbap4NH3hbKC/mAtasAxzjcPlwRk9Rx19DT7jUfC8moRafLbiSUN5g/wBEcop2pgk7cchkH5Cq1/ceCbdTC9raylzkRpbltxPyHoMY+bB9M81PLN4PvLrzLiO0e5nwhLRkkjhSM4+6CcEjgH3oAj/tTwjJK6i3iZGjDeabVgjfKRtB29duen061Tt7rwXDeC+bz47iR4nMSrcPHvA+TamNpxjqBwRzipkbwpvnjisBbPbXAVo1RQZDCRjIGSqAhTltoPy9QeUvv+EKvfIX7RBC1vIJFaFcY25xzgjHXBHU9DmgC6dS8JRXk8DRxJIZWWVns3CFwx3ZcrtPKnvjgntRLfeFI57WykhVXRd0K/Y5Nqh9ueduBncuQfUZpL2XwrdWV55rQokQ33JERDoHznIIzzuYHjIyc4pbrUPCdyTvS3u3ZvIIWEsTyqnt90EKCemQB1oAqLrfghYlMcaGNztZhZSYXaH+8SvGNjj/APXUdsfB7Xialaw3TRySR/vFWfyVkBURrs6Z6HpxtycUkN14KD3EL6XFC1sZEAeFTuCOysVwTgbgfvY5YeorQgvPDFxZ/ZpI4ViL7mjdCV3JkDcRkbsLwCc8UAdJRQORmigCrH0P+838zT4P+Ph/9wfzNMj6H/eb+Zp8H/Hw/wDuD+ZoAnqrqmoWmm2wuLyRo4y6xgqjOSzHAGFBNWqpazp0GqWgt7hnRVkWVWUKSGU5BwwIP4igDL1D/hFPOk1G7msxKsuXk83D71X7vBz0H3f0qpNbeDrnZHcSKGnuCUV53BEh3n1+XOXI6daS/wDCml3t1ayWuorDt8xpFCpIZVdiWxn7vJbkDvViHwz4fjIn89mXnaTMu3J3ZPHU/Mev4UALdWHheyYXEjJE0Y2FluGBUAlucHoMMfzp0lz4Xmtpbz7QkscMuXMbOxDuyn7q8nJVccdqryaR4VudYuppJsXTyMJQ0pUM2BkDPBwAenTcfWrL6TocFpcB74IJ0CSyvIh3AMTyCNvVj270ANitfDE1sWhuhHFEiwsEu3j2mMYG4ZHzLtxk8jb7VCLPwfHpZ1BWQ2kcTZdZXOEOVPGc9WI6d6bD4e8OTxxyQahKY4ztixcAhGQnByRklSW65685qW38O6F9mulmnjubWaSPcpkG3CDhW55ySSemSaAFsbbwzays9nfLbvDJ5cv+ksD8o/1Z3H7oC8DpheKhn03wfb6MbaW5UWMWZnX7Y7bt46n5stnHHX2qSDw34dhwPtTM23ZGXuASo5HHqcknnPP5VGPCPh1pnuBdTmQq8bv9oHRvvj0GcnPpnjFAEt7YeHJLi7037dHFc3pHnRm4LEqrhiFBOE5ft/eqF9I8GS3ZiLxeZE3mFBdOFUy59DjnnA7fjU+qaPoa3E+o3F9LA1wrSF0dQu1MOSOMcbQ2evHccVFH4T8NlY1WdmCbWiBmVgqjOQAQcg5bOc9eCOKAN+11TTrq5+z2t9bzS7PM2xuGO3OM8e/FW6ytG0fT7CXzrB2x5YhYBwykKABn3GP1NapoAjuf9UfqP5iqNz/rfwq3dN+5P1H8xWfdSDzfwoA0rb7rf75qWorb7rf75qWgDH8QxaTqZj0a+vUinLLOkauokOCcEbgcdDyOeDzWQ3gzQ2t0j/tG5ESRGFAHh2qpVQ3GzGSFH06jFamu+HYtXunknupEikiWN40UZJXzNpz/ANtG478VRj8FWP2yW5nuppzJK0gRwNq528AduEA4oASfw7pH2N4b7UHhKzy3IMM/l+WcAj6hBggHj1FT2vhzw+9v5MTrLC8kTlAyYZo0MYJwMngc+47c1Dp/hS1h+3Rf2ncXBliMEu85KZj259jtYfXirp8PafLrh1ZZT9oSXcQuPlOE4/JB/wB9H1oAy4/Bfh6dUaO6uCqpgYZAcfMOTtz3bHpk4xUv/CL6YrpFaXgE/nC4ldthc4zgAAABd3UYxxjFSL4LsAQftVzu3OXYMAXVmBKk+mAV+hNRReENP3MG1GcmLasuwhcKAMD2yACT3OT3oAm1Xw/ot5LJJf3zPNcRgtzGd+xCrMFKkHIIz1Hyr071ZPB+hlIRLql4yeejoHlj5dSzqPu5zksfX3qfR/Cdnb+XLDfyzKsLwg4ySSGUncST35HTIzx0p7+E7EWgsVvJkLEP1GWKhwT7/f5+goAk/sLTZoza2+rXCKBGGSKSJiXRFCucqTu2BfbHOO9UE8J+HUne2i1OZJjb/OiyxbjFuYZOVzjLEZ9quWHhG3s70XMd04JZnfagUsWjCEZB4XgEDHGOtM/4RGyj0+a1a9kWS5EaeYPkzsYsoABBwe4B55PegBknhHw5m9t/O8t76BElAaMOUQryPlzg7RkHK9eOTW9odnFp+lW9nDdTXUcS4WaZw7v7kgDJrCtvBNlBdi4F1IzZYncgOCccAnooIBxzWt4b0aPRLAWqXNxcHczFpZCeSxbgE4HX+VAGpUNx/rY/xqaobj/Wx/jQBFN/qm+lW6qTf6pvpVugBHVZEZGGVYEEeorDmh8O2qXFnKIrZUKBiXKYZmZ12tnO7dkjHNbjEKpZjgAZJrBjm8Nax5d7FdozyyRsjrM8T7sMqYGQRlWYe4JoAqW0ngmSBrlbqyCyo5YyT4IH3n6n5f7x9zmiMeErORruxWC6njmSJxBOGYSMSy7ssBnknk0wQeCpLP7cLqJIHU5b7U6AhU28jPUKO4yKksLDwe+kzpaSxizS5DSEXLrslViOpOR82fr15oArzw+AIJY2kn06KUqI0AuPnGXBwADn7xGcfjViKXwVGzTQXFg4G4O6T7liUHc2ecKu4ZPbJ9TUVrY+Cij3UUyRh5ZELvcyJvkVjvILEZO4H5h1JPPJq6bTwxp2lXC+dHFayoI5CLhiSpzgAg59cYoAbdR+HRfT3FwrDaoM120zCMBsERli3Q5B29Oneoki8Ex7rMTacN5P7rzxxgk4Azxg56dKlu7fwtwk18kWQECrfOmTGOvDfeAH3uuB1pJbHwkbcxvJbCIK64+0kAD5i3f/AG2P4/SgCC7XwWtncQSzW86XYWSWMXBdptuPm65PBXJ755qZ4fCFu8LyPZ2zoFdQ02wgO25QeehbBwe+KgfRfBgupI3KJLAPMZWupFC7/wCL72Od2M/QelWLvTfC926xTXIbayjyxfOqlkXHIDYJA65/pQAx5vBM8TE3emGNHd5Ns4AJkO5t2Dzk4PPoPSnHT/C080VnDdQK8sgk8iO4B84o2/JU5zzzkc++KSbSPDEiQ2yXCxCJljCx3TAkFQAmd2eVUfXHvUelxeDlvnmsrpPOtnaRh9qfahBKngnGAcjHQUAdRFGsUSxpnaoCjJJOB7mnUiMrqGVgykZBByCKWgCrH0P+838zT4P+Ph/9wfzNMj6H/eb+Zp8H/Hw/+4P5mgCeoNQWCWzlt7lisU6mJsEg/MMdR069anrN8Raa2raf9iEvlI7jzGGc7O+PegDLj8L6FbSASXL+dIGTLSIjNuRkIG0DHDHhccgGmDwvocM8Ty38h2yhvLd4grycgZAUfTAwOOmaZ/wj9haavZ3dzqyG5MmY1kVf3jg84Ge3QY5GepoufBeneaZWu3UNtUb+cNnGRzgE/TOec9qALGoeFtIu9Ve+ubqUzSsDs/dhcDjGNuT1HJ56DNUZvBHhkSx7rl4907tGgMQBkPX+DkjGOcnAwc1ZHhbT5I3uri/eVgzM8xAAUgMpx6YyT9RTdO8L6fp80V1/aTypbyBWMh3ncCQoJJOD8+DjGfl4GKAIB4R8M6pFDPBqEksDM8q+TLGUkZgQW+71wTyPWtGPw1o8dq6W8xhQzLLuTyyAwLEcFSp++eoPaqqeB9PS0S1juZkjCFGIADEFdowe3v69KlPhbSpbS601LhgrvukRcfKSG7fSQfktAENp4H0GOOX97NOZs5kcxk5O/JBCjn5yc+uDTYPBmkrgTX8zyM7+YB5QV9w+6V284A+p75qUeGkU6kLO7Rd8XlRDtDITuLkeo+TH+6PU1UXwjpcrO1vrU3lBo7hts24hQDjJzjB57dM9eoANSXR9Kj0qKwutSleFIpIUaSVAQki7COAB9KqT+DdBe9kuJLiZW2soQOiiNc5YL8uQCDyM9GPfmnXfhOzv5ba5h1BxHbwrFEgUNGdvqOh5/XvSSeCrTyFhgvrmLC4LnBc4zjnrzkg+oxyMCgDU8O6bpWixSadp0kYLubhk+Tdzjk7QM9uTk+5rSkbArG8OeG4dElaSO6muP3flqZQN2Mg8t1PTj0HFadweKAOW+IHjDTvDNgGucy3Mp/c26H5nwep9B715PefFvXJbgvDa6fFH2VgzH88is/xdfPq/xSc3PzxLfJbqjcgIrAY/n+dfSH9l6b/0DrT/AL8r/hXy8a2LzOtUVCryRg7bb+Z91PDZfkeHoyxVD2s6iu9bJbaJfMmtvut/vmpaitvut/vmpa+oPhRHG5CuSMjGR2rk4fB+YoYm1Znt4ypZEix5jLwSTu7jr75PtXQ63YjUtJurFiFE8ZTJGQD71zbeELyNkaz1iSBQJCYlHyeY247+cnjIGOMjNAEr+E0h2SR6q0ewIFMibgrgRgEfMMFigz67iKhfwVm5gkm1qYosm4ps2+YSRuBO7kHGMHNFh4NuLeJ1fVnaRmR/NC4bcNnbpwEwOP4jU1n4Xvo9VtbyXU18q3CgQohwxA+8Sec5yev8R/EAku/Cfn6lNdrqksKSSrII0T7mMcqScg8AZ6YyAOSap3XgOK6hEVxqcrIInj8tVZY/mjCbtofBPGecg5PFTN4TvmjONduIpNrhGjz8hZQu7BONxxuPuTij/hFtQ/sy7s11ZozcLEu/G8ptzkgke4wMYGOMUANfwYouRdNq8wcNGQW3YXaegXftwfQg8nvSX3gw3WpXl0dalWS6fzAvl/6vB4IG7Gfujpg7RkGpT4UuTPbvJqjzIksU0iyAnLpIH3jn7xChfTFRP4S1F7ye6OtN5kkzSKQmPKBKHgd/uZ57nOe9AFiTwiX05bT+1JVIufP8xY+R8oUjGcZOMknPJJGD0YfBomkL3uom5LMXYtDyGO/hTu+VfnzjnkdaZf8AhrUv7F8i31QrPH5rKxLAZaPaPUjJ+YnqCxx6U+PwncmX9/qjmFiS0S7sbT/yyHP+rHUd8k5oAW58Ks+tLqUmtSBh5JVCnGI8c/ewScNyQcbvYY6oHIyORXLaZ4WltdyvdRmPyDCiqpO3MezIzz6cV0trF5NtFDnPloFz64GKAJKhuP8AWx/jU1Q3H+tj/GgCKb/VN9Kt1Um/1TfSrdAARkEHoaxrLwzpdpew3USy74GLRBnyEJUqcfXcetbNFAHOf8IfoyQ7Wa42AAMWkHKrgoCcdFIBH05zSW2m6DNp8nl3MiLKxkMrtsYnczFhuAGD5jc4xhuK6KaNJoXhkXcjqVYeoPWsCXwhps9zBcXcs91JBH5UZlWMlU7KDsyB24655zQAg0vw1Nb/AGVbiFkgym0XAJTLeZg8/wC0D9CKgt9G0HZPp5vf3kVyZX2vs27k+5z22HJ/3ieM0HwHoRtprdlleOXZkOI2wV246rg52LnORVm/8IaTeXDTSechcqXCFQG2hQv8ORjaOmM9DkcUAY48L6CmsotvetFbwRfvYjApQq5+UecRx1GOdxHerQ8M+FftJWOdFlKMOGjb5WJAGSpHBzjv65rSu/C9hcX8l5508TusY2oI9o2fdwCp7E8HjuMHBqongnSlKEXF5lcAHKcgAjGNuOhxnGe+c80APvPDnh/UnJkuDKYwqACZW2MuMHBzk4UZzkcdKhufDXhycxtLfPst1ZoVFwoWEEnkcdAWPXPX2GI/DvgxdNdTJdKwVZArRIFcswChi3qq5A9Nx68VJB4D0WG2WGOS6DK4kEnybsgk9NuCMkkjGDQBNaeFNDklttQhMspUI8TlgwKgccEc54OTzwMEVNdeE9JuklWZZm8yUygl+UYknjjoCxPOa2bK3S0s4bWMsUhjWNS3XAGBmpaAGW8SQW8cEYASNQqgADAAx2p9FFAFWPof95v5mnwf8fD/AO4P5mmR9D/vN/M0+D/j4f8A3B/M0AT1neJNMbWNHm09bprYS4DOq5OM8jqCPqCDWjSNu2nbgNjjPrQBysXhGP7Db2sOpkQxtMJGWIFnEkqSHnPDBk6/pVQeABsjjGuXkaohXMe4vyck5Zm7gdc47YzU0HhDULW3ktodcmkhk+ZvMGGL8lj8uBhmYk8fnTB4NvFtpY4tWEUjlCJFj5BBJZsHgMSR07KKALdh4Wt8XTHU3naeOSCRlAwoZQNoGTgDqBTJPCMVzcSXEmqSNcM4MzRrtBOSWGM8Agj8hRp3hnUrHUra6i1cGOAufKMfDbsgg9+mD9QOtR3HhG/N1dXNr4guLeS6lMzkIOH5xjGOMCMc5+6eeaAHw+ColvBczapdXDYXf5jNhsH0DbcHjPGc85qpH4JKRRzWmqmWYKY45cY8pG2A7CCeyHrnO7k96t6b4d1C01gtLqrzW0jvK8ZJA27Qqrj68kk9z1zxFb+C5bWyhtLTVHgRIzGGQFSg27RtwePf9KANQ+HoV1k6obyRSpXYh+6iqpBA56HPP0rIbwDZJFHt1K4RI0QNliAQqsAflYdA3fI68HNW5vCW/T3tPthdTMJVEmWCkbxxz6MB/wABFNTwlOn2yH+1JWtp7SS3jibpFuBHHcjnPXrQBHD4JEcm5dVlX94rEJHtHBJz1+/zjd6cY70q+C45bZ0uNWmnkKhBIFxsI39BnrlwfqopT4Vv8g/2rkZ3eWd2wj/nl1z5Y+8O+faktPDOp6dcrdQaw106yNIPtK9SwwVOO2ec9clueaANPw5o8mkyXCR3xuYJpXlfeWZ/MJHcsQAAMYAH0HfSuFyKTTbP7Gk679/m3Ek3TGNxzippFzQB86/FTRrrw941/tqKHda3E63EbY+USAglT6cj8jWpJ8Vrd5GkGh3cJc7nWHVJY1LHqcDp+Fewa9p1pqFhJbXkEc8LkBkdcg8ivPr74XeGmuS0f2uFT/Ak3A/ME/rXy2JyjF0qsp4OStJ3aff7mfd4LiHLsRh6dPMoNygrJpvVedmtfv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EAYABgAAD/2wBDAAUDBAQEAwUEBAQFBQUGBwwIBwcHBw8LCwkMEQ8SEhEPERETFhwXExQaFRERGCEYGh0dHx8fExciJCIeJBweHx7/2wBDAQUFBQcGBw4ICA4eFBEUHh4eHh4eHh4eHh4eHh4eHh4eHh4eHh4eHh4eHh4eHh4eHh4eHh4eHh4eHh4eHh4eHh7/wAARCAC+AY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aRtxC4ABxzSb5PVP++T/jSD77/7xrnb+TxYHCWVnEVDS5keaP5hn5MDt6c9O4NAHR75PVP++T/jRvk9U/75P+Nc4v8AwlogtkHkeYc+c7lDtzIeeOuExjA65z2qJV8aIJGX7I7bWZVdxhmxwuf4RmgDqN8nqn/fJ/xo3yeqf98n/GuX1FfF8kVv9lCRy+VGZv3ibQ4c7gOh5XGT044Hap7xfFn2mZrZrRoiW8pTgbeG259ei/maAOh3yeqf98n/ABo3yeqf98n/ABrl7tvGmAtvFbMY93zb0UTcfLnrt754647Us8/jGLTDItnbSXSzgkeYuPJ2jPA6nORjqevA4oA6ffJ6p/3yf8aN8nqn/fJ/xrA8JXHiC5QS6xEiRNECvADb8jsAD/e6gdsd636ADfJ6p/3yf8aN8nqn/fJ/xormotc1OG5aO4sHmiBfMqROBkdNvy8jtzzn1xVxg5bGVStGnbm6nS75PVP++T/jRvk9U/75P+Nc0viDVDcEDRZTGQuAdylD824E7eTwOBx71bstU1KZbwyaWUaGHfFGGbMr5cFQSoH8K/nTdKSIjiqcnZX+5m1vk9U/75P+NOjdt21scjgiuJ8E+JfFGsa9e2WreHU0+1gztmxKucHAALLhvwxxXaL/AK5PoaKlOVOXLIeHxEMRDnhe3mrfmSu21Cx7DNRb5PVPyp1z/wAe8n+6ap6qbxbXdYp5kwljJTcF3JvG8ZPH3d1Zm5a3yeqf98n/ABo3yeqf98n/ABrmbR/GEmpIbq3hgsxcZISWNmMXGAePc9OgHc80jjxlJG2RbId/Cqygleuc/UYHseeaAOn3yeqf98n/ABo3yeqf98n/ABrnrQ+LlvIFnjsXtzGxkYuAVfacLgAkjOORzyetQiPxjHBbN5ltJMIilwiupBbLHcpIHONoGQBzzQB0++T1T/vk/wCNG+T1T/vk/wCNcz5njRo/mt7ONkPRGQ+Z8/QE/d+X26iq+rX3jKLVvItbKIW0s5ELKVclAOp4wvPPJH1PSgDrt8nqn/fJ/wAaN8nqn/fJ/wAag083JsYDeKq3OweaF6Bu9T0AG+T1T/vk/wCNG+T1T/vk/wCNFUNcuLi1tFltlLN5g3KqFmZe4UYxn6/nTSu7EzkoxcmX98nqn/fJ/wAaN8nqn/fJ/wAa5v8A4SDUBbgNpEgnKEthZNinIAz8ue56Z6fjSrrurGJsaG+5Q33nYZIwOgXvnIGenetPYzMPrlLv+DOj3yeqf98n/GjfJ6p+X/165Dxp4i8RaTo1rd6PoH9oTSqpl+WRhGT22qNx6d8Y4re8N3l9f6Ja3mo2a2dzMgZ4QWOz2O4Ag+3alKlKMFN7Dhiqc6rpK90r7O33mrG29A1Nkchtq4zjOTRbf6kfVv5mmyf6/wD4AP5mszoDfJ6p/wB8n/GjfJ6p/wB8n/GsfWJNeSWVdLtUlB8sxs8qKq8/OCDz0/8A1iqVsfGAgkaZITKZU2qWjwEwd2MepxkHJA6EmgDpd8nqn/fJ/wAaN8nqn/fJ/wAa5YR+NN+4yWoYxrk5Xarck4X8hn0qZT4qdIvPgSOQXL7jBOm0RY+XIbGST27dTmgDo98nqn/fJ/xo3yeqf98n/GudnXxWbO38gwLKLVBKjlSWl2nd8w98dPU0yb/hMPLljRbfLE7JUZAYx2GD1/zmgDpd8nqn/fJ/xo3yeqf98n/Guat5PGXkXBuLS283yW8pUmTHmb+OSP7vqOMdzUWg3niy51RlvraKO2jm2yDAAA2jOCeTznGM9ue1AHVb5PVP++T/AI0b5PVP++T/AI0UUAG+T1T/AL5P+NG+T1T/AL5P+NYGqarqVnqjxw2ZuoeMBUYADb0JA+8T06jB7VFN4g1Dzj9n0eZo1JGGVwXHZs7eB+vHTvWqoyexzSxdOLafTyOk3yeqf98n/GjfJ6p/3yf8axLHVtRuNQggm0v7PC5O9yzNjhsfwgdV/IisAeKfFreN49H/AOEWEenu2PtD+ZwP7xcKVHA6fhmnGhOV/LXcmeNpQSbvq7bPc7sSOCN20jOOBiuc8YapeWF7Els6KrJk5UHnNdC3b/eH865D4g/8hG3/AOuR/nWJ1nX/AMT/AO8aWk/if/eNLQAUUUUAFFFFABRQOTxTtjd8D6nFADaKd5bdhn6HNNoAKzNV17TNKuPK1C4NsPL8zzHGExnbjPc5I4GetadVbvTrG7lEtzbJK6rtDEnIGc8ehz36igCkfE2h7A39oAqVDAiJyGBOARhecnpjrSx+JNGeKSb7aqwIR+9ZSEbIzwSORz1qePRtKjk8xbCEN64zjnPHpzTRomlKkcaWcaRpJ5gjUfKW2lRkewJwO1ADNP8AEOi6hcR29lqEc8sih0VVblSCQenTANai/wCuT6Gqdppen2k5nt7SOOUjBfktjGOp+lXF/wBcn0NADrn/AI95P9002nXP/HvJ/umm0AFFFFABRRRQAUUUqqzfdUmgBKKXbzjcufTcKGVl6qRQAlFFFAGS/iTSI724s5roxS28nlvuU4zhT2zxhl5OBzUV34q0S2fY9074YqzJC7KuGCnJAxwSK0LjTdPuDmezhkO4vyvUkAE/kB+Q9KjXR9LWNI1sIAiZ2jHr1+ucCgCG68R6HazrBcalDHK27CcknAyeg9MH8auabf2epWwubGcTwnGHUHByM8Z68EVBJoulyNK0tosjStuYsTk8AY47YA49qt2tvBawLBbQpFEv3UUYAoAntv8AUj6t/M02T/X/APAB/M062/1I+rfzNNk/1/8AwAfzNABRRRQAUUUUAFFFFABRTvLfGduPrS+W3pn6GgBlFBBBwRiigArIu/EWn2l89pdC5hKyCPzGiOwsVDDBGexHPvWvVeeys52LTW0UhYgksuckAD+g/KgChb+JNHuJQkN0XG3cz+WwVeQOSRjuP59KYnirw87BU1WFyZPLAVWOX4+XgdfmFWZNF0t4pYxZxxiWIwuY/lJQ9R+PT6U/+x9L89ZvsMPmK25Tg/Kcg5A6DkA0AXW7f7w/nXIfEH/kI2//AFyP8669u3+8P51yHxB/5CNv/wBcj/OgDr/4n/3jS0n8T/7xpaACiiigAqDULyz06xlvtQuEt7aIZeRz+QHqT6VOBkgDvXzX+0V8cvC2l63PoFvNNqkuluUktbcYTz++9zxx0796zqScY+6rsunFSersj0zWvG9/qTKuhyfYYFfO8gM8q46N/dH05r55+Luja/4pvrrVbO5jYwzlT5c7O+VABwx6cgnHvUvw7+Mmh+ILI2M2mzWmuSt5ccECF42HPzhu2ByQfTity9nmMUdzpdzai2MzfaYycZ45Ye+cV4eMxFWDs9z38BhaVROS2POvCuu68mhXtxp2r3ulajphAleG4ZTIh74HBYYJ54r7A8K+LNmjW39s3P2iJLdWa9Iwxwoy7Y/OvhIapfaZreuWfOy/k8pPRk3ZJ/z7165DewW/gqPWNA18JBdk2z6Y0xaJyOpAOTGw6kDgg+9OFarS1XqY1aEJuz7n2DFJHNDHPDIssMiho3Q5DKehFOrxn9nDXNWigk8O6zNLNDOWm052jICY5dM9geoHbmvZq9jD1lWpqR5Nei6U3EKKKK3MQoX/AFyfQ0UL/rk+hoAdc/8AHvJ/umm065/495P9002gAooooAKKKwviB4ki8I+DdS8QSIsj20eLeInHmTNwi/mRn2zSlJRTbA5X4yfFzQ/h3Gth5Y1LxBPGXgsVbAQdmkP8I9B1P618qeNPin8QvFdyf7R8TS2iFj/olm5ghUeny9fxJrnNW1G91G7vdc1u4a61G9mM1xKzfePoPQDpgeley/s/6T4a1TwjJqF9ptpPctM22WaIZZcDpnsOlcFafMryeh3UcJzr3jwWyF5JdXaea63JcKXkmJck9AGz/wDXr1Twh4v+JXg+VI7DxV5kEKgSQ6hIZYQB1G0nJ9BtIrm/2gdH0/RfF9jqWjyC2W+LJLHCRt3LghhjpT4rqS606O4uFR5VRSJTnHHTOepPHNYxiteV2fT5Hr5Tk1DFOtRnfmSumvLv6n2J8NPiHpPjS1jiVltdV8re9seBIB1ZM849uors6+HNF1e6s57TU9PuZYL6E+ckqvhQwHYenTPtX2H8OvE8HjLwXp3iGFQj3Ee24jByI5V4cfTPI9iK68PiYTk6d7tHlZnRwtGvyYWfNG2/n2OgooorrPPCiiigB1t/qR9W/mabJ/r/APgA/madbf6kfVv5mmyf6/8A4AP5mgAooooAKKKKAAdCSQoAySTwB6188/Fj9o+30aa6sfDFhdBIGKm/uLZgJyOvlBuNvB+Y/l3ruPjzr2rW1hB4f0RbhZbgebdTQnDKn8KAjpnqfYe9fD/xP8Va1ruvyaHd6jdva28/lqjzFsv0zyetZzlbY0pQU3Zl6++LvinUtUfV5tSv553nMkcVzdM6InoF6V1Vz8YG1R9On1D+0NMlRAjPbzldsnUOuMHB6Ed8j0puk/BbUfKt5o9Xs5lZAXS4td23I5AINYnjr4b61oMSulvBd2+8EGBCAn1ySa4nUad0er9S5onv2j/GPxB4U0201C4eXxT4bcCQySn/AEmOM4DAP3ZDxhuoI5GK+gvCviDSPFOgWuu6HdrdWNyoZW6Mh7q4/hYdwa/Pj4SeNtc0vXDorahOsVw5UoyhgW6cAivpf4TeNdS0jxRbWOoyMdNv38qVfKCBHPCvwB3wD7V2Rq333PMq0uSR9B0UrDaxX0pK1MQooooARu3+8P51yHxB/wCQjb/9cj/Ouvbt/vD+dch8Qf8AkI2//XI/zoA6/wDif/eNLVm2+63++aloAo0VeooAoSO0cMsiKC6Rsyg9yBxX5h+IfCOvjxlfWV9JFf6tPO8sqWcnmb3YlmJPbkng8/Sv1E1CD7VYXFtuK+bEyZBwRkEV8UeDfAM/hP7ZrGrTfaZkYxMseSd4b5gT1PJH1rlxNSULWOzCUY1G+Y8d0HRvEOiapb/Z9P1C1u2kH2fETKS54wpxg/rX0dpfhXxJc6HnWrwLcBCTGFDSHjueg/WtH4VpeeIrqbxPqV1vghZrW1tkXbGm0/M+DzuPT8DXfTzdQMYH6VzuhCtrUR0+3nQfLTZ8f6voV1pfxEks7oSMJE86KZ+dwZSQT79vwr0z4K+C9J1u4TV5tMlt4bZssrSEiaX6HhQPQVY+ImiO/wASba6SCSY3Gm3DRwxvsLMoOFU9iS2B9a7jwh4o0Kz8Bw6qc21tbqIngC5lWXONmByXJz+Oa5nD3rPY2lVbgrbs9H0ACz1G0eEBESRRgcDGcY/KvRJBiRvrXh3gvxZqmo+LdJ0/UPC91p1pqMv+iTPKGY7RuO5QOOAT1r32vRwjTi7Hm4lNNXKNFXqK6jmKNC/65PoavVDcf62P8aAIbn/USf7pptPm/wBU30q3QBRoq9RQBRrwr9sjVTZ+FfD+n7iqXN7JMeM5aNPl/wDQjX0HXz3+25ayL4S0DVgrmGC/aCQqQAPMTjPt8prDEq9JgfJes3EaxQW0z/eOH4xgn/8AXX1L4ZtdA0jw7AtlZCAG0CkmQDeSvUAnn618k65DHcTxzQkmPyvl5/I/pXu/wb1zUJPh4rtJBf20AZSk+S0bL/Dn06V5uKvyxktj6HBtNtHI/tLDTYV0JbIyR3GZJW3uW4+UZGT0zXC6fr2oRwRW43xQsySsECscg8kdwOhxWb4j1jVvE/im8u9RlV5DIYokxhIkB4VR6Va0SGW31BZ1EShIjv8AMTIGeMkfy+grRx5IK71X6nDia0lJzpvl6fLY6Gz1aaTUftFyyxny2RUTnthW2+pJBIr6V/Yo1mbUPCOvWM9w0/kXaSqcfKu4EED/AL5r5OgdY4553gkaFWDRyN164Jr60/Yh02SLw3r2qh2NpPcRwWwAwgCKWbHvl+TWGChavdI8lPU97oq9RXuFlGir1FAFO2/1I+rfzNNk/wBf/wAAH8zUkfQ/7zfzNPg/4+H/ANwfzNAEFFXqKAKNKoywHvV2igD5X+L2tXtr8abhIr64S0ktpGuYg2VcICqjHb7tfLl5oLQ+NdNukWX7PfXu6KRzkkBhn9a+i/2gYZrX4z6onlyEDSWkjYLwdxY4/wDHq8iWTUQnhaE2Yle0mLFT8v3lyQSeM85FYwpubl5L9TshOMIwv1b/ACR67px1yBVk8mCKKNeJhOzO3ttxjH41Z1iPVL66ZoFtZogMMJ3cFAR1AUYP40y71K5XQYmZJBathfOgUNsJ6Eg9qNNuL+TUvKt7iW5cxZaR4ljjRR646k/5xXFqfQJRseQfD/QJLH48S7YBNFZzmQnbuEatjB/NuK9LPibVta1/T7Z2t4rY3LgpDFtJVZNvJOcnH0rT8HfZf7Sv7qGASXF7OVd0H3tkiKPw4NYXhK1S41awd/NUpcysm1ThmE3IP51VSs4U362/A8x0Y1J3tprb7z7E0+Y3GmWdwWLGSBGJPc45qapNHgNrpNpbt96OFFP1AGatV6Eb2Vzx5buxRoq9RTEUG7f7w/nXIfEH/kI2/wD1yP8AOu6uf9UfqP5iuF+IP/IRt/8Arkf50Adzbfdb/fNS1Fbfdb/fNS0AFFFFABXhnxg8N3Gkahe6hDl9M1CcXKrjiK427WU+xwGHuWr3Oq+o2VrqNlLZ3sCT28q7XRxkEVlWp88GlubUKvs5pvY8C8Crp+neGLbTbRgsnzSSrjnexyx/M0/VtVEMy28K78HMjA/do+Jnwl8VQ3v2zwhdie0H/LENtnTnpzwwx+NcL4w1u58GW6yazp92lw2dkUdu29/qCOB7niuelzKKVRWZ01uRzbpu6ZX+Kfja38G6xoV6tsL26uJSsqcbzB3C56fNtxVn4eeH7R9a1Pxf4uv7Wyyzak9j5uYrCL/npIOx6DOMknAHNeOWXh/x58WfGz61a+Hb+SKLaI1ETLHGo+6gYjGe5NfSdl4P8ZeAfhzdX0MuiWF9c3qyXst9mf8AcBCoRiFIPJ6dMZzUSip1EmrrqbYaDqNQUkm9FfY6HRviR8ObHVBe3moXAhtLaG4ju5bUrEi3G1VYdWHDAdOM17PBLHPCk0MiSRSKGR0OQwPQg9xXxpYJ4iuvGuq/6f4NRpbG28yWcIlg0R2+SI8jaD93HTnpX1V8Modbt/BOnweIfsf29AysLVNsQQMdmB/u4rspuNrKLWr/AK9e505xlkMIoTjVjK8Y6J3d2rt/4W9jpKKKK0PBCobj/Wx/jU1Q3H+tj/GgCKb/AFTfSrdVJv8AVN9Kt0AFFFFABWL428MaP4w8NXXh/XrNbuxuNpeMkjlSGUgjkYIFbVFDVwPh39oX4f2Ogai7aTYx2UFvAFMKjAxnHGep6H6Guc/Z+v8AZc6loMpRIblC5JB5YcD6da+4PHfgvR/F2ny2+oQgStE0aygcgHsfWvknVfg346+H/iFdWtdHl1WyilG9rTMgeMn0HzD3yPSuKVF2cXsevRxMHZ7NHjOuW0el+Or61eOTyorptysMMQCM/j1xXU+K7O10zULGO3na4sbqBbm2kTCmRHzhXHYg9SK6j4geA9S8Q+Oor62tJkTUYiy7o23RsONpx3z+dXtF+CXxI1XWxpcmjtDa2xCfbbh9kWwsCdueW4z0Fc1anzwTirswx8Vyt9SnoHgrSvsdrceItWi0lZrSa6tLUW7XFzcW8aktIF3KFQ7Tgsfm7DHNfUPwI1rwRD4esvB/hu+zeW9lHeywTReVLIsvJl28jk9gTjgV5b8Ym8WWN1q+hyX/AIVWzgtJTaWxgH2pbUR4IjYrwdg5Cn61P8DbTxc2seHru2ufCskEUEInRFU38dqQcbwBkZGQGPHvXVh6NOi/di723877+n6noxyKnHA+3lWjzX79OW/L/iv+B9MUUUV2HzwUUUUAVY+h/wB5v5mnwf8AHw/+4P5mmR9D/vN/M0+D/j4f/cH8zQBPRRRQAUUUUAeO/tJ+H/EcmlL4r8N6zPZtp9u63VskSuswJGxyCpJ285AI4PtXyx4z+KXiTwvqj2s2vafqckOEWI2ULljtHzNgfLyenXGK/Qh1WRGR1DKwIZSMgj0NfIf7QH7I/wDaV/c+IvhjLBbSykyT6PO22MseSYX/AIc/3Tx6EdKuMhJa6nmfwg8VeJLzw/NqG+PV1adxe2rsFZWJzuXsBz06V0vjzxjeReCtTubezfSQtuyiRmG8seAFA9+9eKQ6H8UvhbrEj3/hbWbAH5ZkmtXaCZR6OuVP1BpniXUPGXxAvY7HR/D2sXEAI2W1taySszep2iuSVC9S/Q9OGM5aXL1PS/hn8ZNf1e60nwpp3hyyn1SXEEBitg3nSepHG3OMse3Jr3Dwb4g8KWGq6XcajqGmXYa4uS66ZpjGJHgXfIBKXG7B7hCGxxXnn7M3wO+JXhOXV/G2q6bZaPeLpcsWmx375kSRiu52Vc7RsDDnnnpV7W7vxRqHizQLt9R8KTTvJdeVNbQqlurBP3xnG0c7euRn1raq4fy329P67HbkuWrGX5qiikpbtp3UW0/S+r8kz668L69pHibQrXW9Dvor2wul3RTR9CPQg8gj0NaVebfAO18Q2mg3i6tNoMti7o9g+kAeSwIO4hh8rD7uMdMEV6TVXv0sePiaKoVHTUlK3VbP0CiiigwI7n/VH6j+YrhfiD/yEbf/AK5H+dd1c/6o/UfzFcL8Qf8AkI2//XI/zoA7m2+63++alqK2+63++aloAKKKKACiiigAorzyC31qTXdW1GxSVvsWoStlrl/3qiMEQiPpgkjn3po8X6wLISNPbeWZ7dGujasEiMmd6FSckr7V4f8AblON/awa3t529bf5eZ6f9mTl8Ek9vx+/+uh6LVXVtOsdW0y40zU7SG8srmMxzQTIGR1PUEGuBn8Ya4kMGZLeOR7aSWMG1Ym6ZZSqbRnK7hit7SdY1i48TnR7iNI/J3TzNs/5ZMq+WPruLA/7ta0c7w9WajBO90tur26/MipllWEW5W6/gZCfBv4fi5lkk0czwSwQQNayys0OyHGwbT1xtHUmu/ijSKNYokVEQBVVRgKB0AFOor2Ls4qlSdRpzd7JL5LZfIKKKKRAVDcf62P8amqG4/1sf40ARTf6pvpVuqk3+qb6VboAKKKKACiiub+IW7+x4it8toBOrEPvCSgA/IzJyoPrWGKr+woyqWvb5GtCl7WooX3OkorzxfFmoW02jW1vZzQxyrF5sE0bOQrMVz5hOT0BHHcZph8T+JxaG5Etpj7JPchTatkeVLs253dW9a8r+38N2bt2Xp3t39fI7v7Jrd1/V/8AI9Gorgb3xfqkevXFpBGDCsEpw1uV2OsW8EHPzZPsM1V1LW/EE2nuJrxIPKezneaG3I2pJywIzyAcZ9ac8+w65uVN2uunRX79gjlVZ2u0r2/HQ6Lxf4D8LeK7gXer6ZHJerbyWq3UZ2TLFIpVl3Dtgng5xR4Q8B+F/Cs4utI0xEvfssdo13Id8zRJ91dx6D6YzWHpOq6lp+r3JWVZrO51K5Ur5LM3yx7gwOenHT9a2Ph/4gvtb+3LeKCsLIYn8ryyysM8jJ6EetbYbOqdapGm01J3X3a/d19RVsHWpUWua8FaXzel7d+h1VFFFeqeaFFFFAFWPof95v5mnwf8fD/7g/maZH0P+838zT4P+Ph/9wfzNAE9FFFABRRRQAUUVwOn6g1rBqN5N9ruPEkRnYWrtJt2g/LhR8u3bgj1rixeNjhnFSW9/wAO3dvouup00MM6ydulvx/Jd2d9RXB23iPXbr7Pb281u6y3ogS9+ysEdTEWOFJ6qRjrVaHxZ4gmtkugLdFjt7eWWMwEly8hRgDnjjnvXE8+w3Z9ei6avr0/Hpc6f7Lrd1/w+3T+up6KeRg8iuCuPhD4DkvoLqHSDaLDJPIILeQxxM0y7ZMqOmR6YpJ/FWuJcagqxRFoY7kmDyGDW3l/6tmbo2//APVXY6G13JpcE19NHLNKgkJSPYBkZxjJ6V14XMqeKk6dNPTft5f1062ZnOhWwlqnNZu603s1Z/h9/oN8P6Npfh/R7fSNFsYLCwtl2wwQrtVR/nvV+iivQbbd2cIUUUUgI7n/AFR+o/mK4X4g/wDIRt/+uR/nXdXP+qP1H8xXC/EH/kI2/wD1yP8AOgDubb7rf75qWorb7rf75qC81XTLOXybzUbO3kxnZLMqnHrgmmk3sKUlFXbLlFZv/CQaD/0GtN/8Ck/xo/4SDQf+g1pv/gUn+NPkl2M/bU/5l95pUVm/8JBoP/Qa03/wKT/Gj/hINB/6DWm/+BSf40ckuwe2p/zL7yhf+Krax1Ka0u7W4jWM/fxksgXLSAd0GOSM46deKh1DXdAv1g+0R3Unk3KvAAhBaZTlQOeuCDg8YIqy954ReaWaS+0d5JQQ7NPGcgjBHXuOvrUV3J4Luhia80g/d6XKDocjofWplRc1yyjdFRxEIu6kvvKkniTQW1YajFFPJOLV0E3IUKNrAMO2SwwSM1c0LUdCl1y4js/NN9dL5sjSEklQSBjJ4XIbA4HWnrdeD134vNG+f737+PkccdenA4qWLUvC0M6zRalpUcipsDLcoPlznHX1J/Op+rK9+TW99uvcf1qNrc/lubVFZv8AwkGg/wDQa03/AMCk/wAaP+Eg0H/oNab/AOBSf41pyS7Ee2p/zL7zSorN/wCEg0H/AKDWm/8AgUn+NH/CQaD/ANBrTf8AwKT/ABo5Jdg9tT/mX3mlUNx/rY/xpljqGn3xYWV9bXJT73kyq+Prg0+4/wBbH+NJprc0jJSV0yKb/VN9Kt1Um/1TfSrdIYUUUUAFFFZ8uuaLFI0cmsaejqcMrXKAg+hGaaTexMpxj8TsaFc7b+LtPZH+1xT2siMRJEyktH/d3DsWPTrn1wQa0P8AhINB/wCg1pv/AIFJ/jVBZ/BqsGF3o24EkHz4+/XvT5JdiPbU/wCZfeIfGehq4jklmikyf3bxENgdTjuMgjjP5c0lz400aAMr/aDOM/uAg8w8D+HPuB+vTmpXvPCDuHa+0fcCTnz4885z39zTWuPB7SNI17o5diSx+0Jk5GD36Y7Uckuwe2p/zL7zejbfGr7Su4A4PUU6suPXfD8caoms6aFUAAfak4H509de0NmCrrOnMxOABcpkn86OSXYftqf8y+80aKKKk0CiiigCrH0P+838zT4P+Ph/9wfzNMj6H/eb+Zp8H/Hw/wDuD+ZoAnoqve31jYqrXt5b2wY4UzSBM/TNVf8AhINB/wCg1pv/AIFJ/jVKMnsiJVYRdm0aVFZv/CQaD/0GtN/8Ck/xo/4SDQf+g1pv/gUn+NHJLsT7an/MvvKmp+JbfT9dTTbi3mCMqE3AHyBnJCr9SR6556UyTxdpay26oZHS4mNvHJjCtIFLbRnqeKdd3fhG7nM91faRNIU2FnuEPy/nTRceDQSRd6KOB/y3jxwOO9HJLsHtqf8AMvvGJ4x0kpEP37SymNVRI/vFgemcZA2t+VNi8a6M0Fq8hniluUDJCyfPk4wuM9Tnr0+lNvl8F3hgMmoadGYHDp5N6IumcA7WGRyeDxzU/wBo8G+csv2rRd6gBT50fAHTv2o5Jdg9tT/mX3jJPGOlCNGjjupHfbtj8vaxyVAwD1++D/PFCeMtGK7nkcKzKFIXqGJ29cc/KxwMnj6VKbvwh5qy/bdG3r90+fHxjGO/sKT7X4QCbFvdHVcq3yzxjlc46Htk/maOSXYPbU/5l95v0Vm/8JBoP/Qa03/wKT/Gj/hINB/6DWm/+BSf40ckuwe2p/zL7zSorN/4SDQf+g1pv/gUn+NS2ur6TdTCC11OynlPRI51Zj+ANHJLsNVqbdlJFm5/1R+o/mK5rxNo7aldxyLOI9ibcFc5rpbn/VH6j+Yqjc/638Kk0Ltt91v9818t/tG/8lUvf+veD/0CvqS2+63++a+W/wBo3/kql7/17wf+gV62Tf7w/T/I+V4w/wBwX+JfkzhNHs1v9Xs7Fn8tbi4jhL4ztDMBnH410Oq+DWttN+2Wt4LhnkjEMRUKzo2AXxnON7BenY1yikqQykgg5BHantNMz72mkLf3i5zX0sozbTTPzmlUpRg1ON33udPrHg9dPF3INUhmgiieSBkXd5wQR7sYOAMyAdexqT/hC0a1aSHUonfIHI2hMpG3Pv8AvMenAOeuOTEsgAAkcAAgDceAetKk0yHck0in1DEVHJUt8X4GntsPd/u9PU6eXwRdrLsS9tyBncXUrjAUt+W4Y9efSqS+Gpl1HT7WS4j2agubeVFypLA+XnPTcwx7Dms2wju7+9t7CGZt88qRRhnIUMTgZ9BzWreaV4kmSFWMl1A6rJAySZVwqDBUHBOFIHTjNK8ouzkWlSmuaFN/fct3PguZvMNjdxSiJCXDfeJUHdgDtlSB1/Co7zwZd2Wny3d3cwpslESgeu8Lk+gw2c1T/sHxJG0cYtLpS7/IBJ1bn368EfUEVjtNMy7GlkK9NpY4ojzvaVwqOlFe9Safr/wDqLfwa9zelI7h47VJ3heSWPDZVlUsozgg7hjnsabN4KulaV4723a3iQsZGUrwASeP+An9K5s3Fwf+XiXt/Ge3Skaedl2tNKV9C5x0x/KnyVP5vwI9rh/+ff4nUWPgm4uL2+s2vImntrfzEWIht8hJATJIx90knnjn2rkyMEjipBcT7t3ny52hc7z09PpUdXBSXxO5jVnTklyRt8/uPZv2Uv8AkZNa/wCvNP8A0OvoK4/1sf418+/spf8AIya1/wBeaf8AodfQVx/rY/xr5bNv96l8vyP1Dhb/AJFsPV/mRTf6pvpVuqk3+qb6VbrzT6IKKKKACvjjTdBXxB4o1W2N4lsyTO4ZwMH96AeSfQk+5GK+x68L1H4BzXGo3NzF4lVEmlaQKbY5ALZwfmr1csxFOjz80rXsfMcSZfXxnsvZQ51G91e29jyzVPCa29pNdWt400MBKys8W07s4ChRknsd3TB61GvhWSdvLtZ8ssUTvJIuI2MibgFIzkDkEnAGPevU/wDhQeocf8VaeAVH7huAeo+9SD4A3wQIPFgCgFQvkHGD1H3q9VZjRt/E/Bnyz4fxjf8Au/8A5Mv8zzQeBr9nZUvLN9gLNhsYCkhjz6FSPfj1qNfBl47Msd5aSFFRpNhJ2h/uY9c/0r1AfAPUAOPFpHO7iBuvr96k/wCFA32/f/wlg3ZBz9nOeP8AgVH9o0v+fn4MP9X8V/0Dv/wJHnNz4FuIXa3+2QvOoUuQPlXLOuBjJblB06A1j6zoVxo0lq000EplI/1ZztOFbH5MK9f/AOFB6hkH/hLTkZwfIbjPX+Kkj/Z/uPNQyeKFZVYEj7Ment81Ecxop61L/JiqcPYyS9yg0/8AEv8AM90tP+PWH/cX+VS02JfLiSPOdqgZp1fKs/UFsFFFFAyrH0P+838zT4P+Ph/9wfzNMj6H/eb+Zp8H/Hw/+4P5mgDw79rLr4d/7eP/AGnXjPh/T4dS1D7PNOYIxE8hcLu+6M9K9m/ay6+Hf+3j/wBp14XHJJG4eN2Rh0ZTgivrstTeEjbz/Nn5RxG0s1qOSutP/SUdVqfg4afLbLJeeYJJJllVQN0YQFkyMnG5VJ5/Wi68FSBWa01CCbbI6HcCMFRkZ9O/PQcc81zEVxcRSiWOaRZAchgxz0x/U03zZef3j8jB+Y811clT+b8DynWw+v7v8TpX8GzwtN5t5BIsYfmLOQQDyc9srj/Diok8LeesItb1DI1mly4kUgAt0UEfzrFtJrsyrDDcuhlOzmTC/Nxznp161q3nh3xBbqq7XnRHaNRHIflIIz8pwQMkc4xSfNF2ci4+zmm40216mg/glo4WD6jbtOrlG2/cjI29T6/N7Y796gv/AAi1ndRQveBt8MrMAnzLJHEHK49OQM1DrNn4qeGLUdQkuph5ZbcZcmIAtw2Pung8Us/hbxHb7JFjZ5P3ZVY5cuDIu4YHXpwfSoUpdZo1lTg78tF9O/8AWpO/g6RtOhvI7yFN0PmOkvG3hcc+5bpjipY/Al20czvfW6hJTCp2k7n3bfrt68+1ZP8AY/iENhbe6JZWb5ZM7gBk9Dzx+YqvqlpqWlvDFeSPG8kZkCCXJUEkEH0OQciqXO9FNGb9lFc0qTt6s1n8GX0cAllu7SP92ZNrMQQBt6/i4/WptM8EXVzZ299NeWqW1xFvQq/zDIJGR+Df98muX+0T79/ny7uRu3nPPWmiSQDaJHA9Nx/z3q3Cpb4vwMlVw6d+R/ebfiXw7/Y9uk8d4lyhfy3Gwqyt82OPTCmtf4G/8lW0L/rrJ/6KeuNkkkkOZJHc/wC0xNdl8Df+SraF/wBdZP8A0U9Z101QnzO+j/I3wMoSx9JwVlzR/NH1tc/6o/UfzFUbn/W/hV65/wBUfqP5iqNz/rfwr4o/Zi7bfdb/AHzXhvxm+GnivxJ47uNX0m1t5rWWGJQWnVSCq4IINe5W33W/3zUtdGGxM8PPnhucGY5dSzCl7Kre176Hyr/wpfx9/wBA62/8Cko/4Uv4+/6B1t/4FJX1VVLUtUstPZVu5RGWQsue4BUfnlhXd/bOI7L+vmeH/qfgO8vvX+R8xf8ACl/H3/QOtv8AwKSj/hS/j7/oHW3/AIFJX0qmvWDQxSZkAldkA25wVGWOQcYA5znHBpJPEej/AGKW7tr2G9SJlVhbyKxBY4HfA5B6nsaP7ZxHZf18w/1PwHeX3r/I+cLX4P8AxEtbqK6t7G2SaFxJG32pOGByD+dacHw9+LUEivCsCFFKoFuI8Ip28Adh8q/lXv0XiLQ5I43XVrMeYVChpQpywyBg859qns9X0u8bbaajaTtkLiOVWOSCQOPYH8ql5vWe8V9xpDhTCQ+Gc18/+AfPcHgD4uwSeZF5Stxz9pj7EkfqzH8ax2+DPj9mLHT7YknJ/wBKSvpv+2NJwT/aVpxMYD++XiQDJTr94DnFRJ4h0GSMSJrNg6EAhluFIOTgc59qFm9ZbJfd/wAEJ8J4OaSlOb+f/APmj/hS/j7/AKB1t/4FJR/wpfx9/wBA62/8Ckr6X/t/RmeJI9StpWlm8lFjkDEv3HHpkZ+tLNr+hwttm1iwjbaXw1woO0AEnr0wQfxqv7ZxHZf18zP/AFPwHeX3r/I+Z/8AhS/j7/oHW3/gUlH/AApfx9/0Drb/AMCkr6jsry0vUZ7O5huFVtrNG4YA+nFT0f2ziOy/r5h/qfgO8vvX+R4/8A/AfiPwlrGp3et28MMc9usceyYOSQ2T0r1q4/1sf41NUNx/rY/xrz8RXlXm5y3PfwGBp4GiqNO9l3Ipv9U30q3VSb/VN9Kt1idgUUVhv4ktYvMkuInjt1lkjWQHcSI2KyMV7KCPc8jigCHWPFlnpV7Nb3NtdN5ThSYoWfdlVIAOMEksBjOe9THxNaPpl5eQwz7rVAzxSr5bA56YPQ4wfoR61TuvFnhwxSG6jO08ETQgbydgA56kh1/A84qMa54XtUnvPs5XLSEs8YBcA7XI3H7oKKvOOijpigC/beJYJNVXS5bO5iuSSpPymMMATjOc/wAJGcVRg8b2CtHBdwTLduzr5MQDFWAztOSOSOh+6cHBp0HizRJA91JbNFGN7B2jBYorMrScfw5H156VFea9otpDb3FrowkHmOjYgCGEAKSx44BDqcnA55IoAuW/iq3urKa8t7SYRxRq5EpCsdxXHAJ7MDTZfGWmQ6jd2csNzH9l3ebIwQAEMR03Z5xkHHIqOPxLom6BVtNzzgINkQw3B4XPX5l29uaSLX/DN5cSRLZiQErlzagq7uAwX13HryO1AEcvjrTkkZvs908AHy+XHvkkO4L8qqfU98GpLzxhCtjdXVrauywTRxL5mfnLMR0XJHII5GfpRN4h8KxXV1aSQRbopSlztgVlU5A3NjPUkD1z2pH1rTCsKtomILlp5Jy8IIQQsAWcKCCSW4z+dAE+j+Kob6/FlJbPHcSMfLjVgcRjHzljgEHI+6SecYyDXR1y8mvaBazIG04wv53O63VSr7CSRjqw4H/AhzViLxdpMlxJCv2keWQruYvlVzn5D/tZBHpnvQB0FFFFAFWPof8Aeb+Zp8H/AB8P/uD+ZpkfQ/7zfzNPg/4+H/3B/M0AeZfH/wAFa/4uGjtocEM32UzeaHlCEbtmMZ6/dNeU/wDCl/H3/QOtv/ApK+qqK9GhmdahTVOKVkfP47hvCY2vKvUbu+zXRW7Hyr/wpfx9/wBA62/8Cko/4Uv4+/6B1t/4FJX0zc61YQXf2Vpcz+YI9gIByQD3I4wagj8UeH3eVf7WtE8oMXLyBQNrFW6+hUg1r/bOI7L+vmcn+p+A7y+9f5HzfH8GviAjq66da7lIIzdIea1k+H3xaRVVI7ZVRdqKJ4sIvHC+g4HT0r31/EWhhgiaraSyNjbHFKrO2SBkAHJ6inS69pMEjpdX0VtskMeZmCBmHUKT1x/UUnm9aW6X3f8ABNIcJ4OHwzmvn/wD5/n+HfxTns57Wa1tJFmCh2NwmSA27HBwcsckkZPrTx4B+L2AMxEhzIGa5jLBiSeD1HJNe/trWnrI484GGONXkuMjykDDKgtnuCCPqPUUn9v6Hu2/2vY7tyrjz16t0HXvg1P9q1f5V9xf+q+G/wCfk/v/AOAfP9t8Pvi3bxhIBCg2lci5jzjGOvrgY+lUdT+FHxK1KcTXlnbSyBdoP2mMcZJ7e5J/GvpS11TTbqYQ21/bTSHdhElDH5evA9MioZde0eOCO4bUIWgkkaMTJlowy53BmGQuMHqR0prNqyd1FfcTLhXCSXLKc2vX/gHzP/wpfx9/0Drb/wACko/4Uv4+/wCgdbf+BSV9Mwa5pM9zLbw39u7RKhchxtG7dtGfX5TxTF8RaAy7l1rTyuWXIuE6qNxHXqBz9Kr+2cR2X9fMy/1PwHeX3r/I+af+FL+Pv+gdbf8AgUldP8LPhb4w0Lx7peralZ28VpbO7SMLhWPKMowB7kV9BRssiK6MGVgCpHQilqZ5tXnFxaWprQ4UwVGrGpFyvFp7rp8iO5/1R+o/mKo3P+t/Cr1z/qj9R/MVRuf9b+FeWfTF22+63++alqK2+63++aloAp3uq6bYzJDeX1vBI5AVXcAnOcfyP5VQ1pvDl1dQw6nLayTBH8sO33QCCx9uVHPtijXNB0u+uWvL6aSImPyiRIEXHPtzkEjn8MVmXPh3wzJYtez6g725zcmY3ClS2P8AW9ME4xx932oA0IYvDaSwafHcwtJukWKL7SWOWT5gOf7tQf8AFHxpOpuLRk3QtMGmLjJdjHkEnqxbipBpGg6dLb3Czm3O5YIysgAYtvwvA4z5jdMdqg0/RPD9nbS2drqEhEkqK+2ZWbzQTIp6cE5PHTHagCM6Z4Vvmg1KC8/dsrTBY7htroASRtzwoJJ2gYyeRUVtY+HbGWKeLU5Fls4hn96RLIQsbkkk5YFFQY6AZH0s6fpXheK5gvYJkVniFugkcASrtIGAwz03YK4zk9akPhvQJojHJO07OnzO0wLMu3aOnYLx+AoASTSfCaW0ltLNH5Uk32qRXvG+ZiFGSS2SMbeOnSq8dl4P89NPS62mYBkVbxwspwUJGG5OBtPqMClOh+F4tSibe4nWQjbktyknmjcSDtCk8HIGCBzxTrnwxo4tZfJv3hklQoZTIp+UljwBgAgsSMYwQPSgCSaz8Kabc29wZVimV4xGEndixdlVBtBO4ZC4yMd6qW2l+Eby0kaWfdh3EkjO8G47yxxyMqDkDGRjI6VfhsPD82qwzQyuZFWOeNFJ8tTtUK2ccEqijBPQZx1NUv8AhHPDGos8P24zPAzEKsiAw5fJ4CjPzIOWznb1xmgDX0e78P2dl9m0++tVgjd1x5+cMGwwyT6n9av2WoWl5j7NN5m6MSD5SPlJIB59wa59vD/huzdtTkn+S2xMx3KVQK/mA4AyMNuPHqR0wBuaZZ2sCJcWzOwaFUVieq5LD/0I0AXahuP9bH+NTVDcf62P8aAIpv8AVN9Kt1Um/wBU30q3QAVzV5qnhJNUnguvK+1pKPO3WznawxhiduMcjnp710criOJ5G6KpY/hXMpJ4VeO4vLfT4Lid5QsqRwgvJI79MnAJ3A5OcZByaAEbUPD82x10oyJJ5iljBtwieXufBwcYKnpnC8dqkOp+FLrT5bhoQ9vC2x91jJuBZzwFK7j86nOB1HNPhu/CtogttltbFN8ZjMf3d2BIMjjGQAxBwCME8Un9o+EVjMQa1AkHmGMQtlvmP8OMk5JOOvOe9AEbap4NH3hbKC/mAtasAxzjcPlwRk9Rx19DT7jUfC8moRafLbiSUN5g/wBEcop2pgk7cchkH5Cq1/ceCbdTC9raylzkRpbltxPyHoMY+bB9M81PLN4PvLrzLiO0e5nwhLRkkjhSM4+6CcEjgH3oAj/tTwjJK6i3iZGjDeabVgjfKRtB29duen061Tt7rwXDeC+bz47iR4nMSrcPHvA+TamNpxjqBwRzipkbwpvnjisBbPbXAVo1RQZDCRjIGSqAhTltoPy9QeUvv+EKvfIX7RBC1vIJFaFcY25xzgjHXBHU9DmgC6dS8JRXk8DRxJIZWWVns3CFwx3ZcrtPKnvjgntRLfeFI57WykhVXRd0K/Y5Nqh9ueduBncuQfUZpL2XwrdWV55rQokQ33JERDoHznIIzzuYHjIyc4pbrUPCdyTvS3u3ZvIIWEsTyqnt90EKCemQB1oAqLrfghYlMcaGNztZhZSYXaH+8SvGNjj/APXUdsfB7Xialaw3TRySR/vFWfyVkBURrs6Z6HpxtycUkN14KD3EL6XFC1sZEAeFTuCOysVwTgbgfvY5YeorQgvPDFxZ/ZpI4ViL7mjdCV3JkDcRkbsLwCc8UAdJRQORmigCrH0P+838zT4P+Ph/9wfzNMj6H/eb+Zp8H/Hw/wDuD+ZoAnqrqmoWmm2wuLyRo4y6xgqjOSzHAGFBNWqpazp0GqWgt7hnRVkWVWUKSGU5BwwIP4igDL1D/hFPOk1G7msxKsuXk83D71X7vBz0H3f0qpNbeDrnZHcSKGnuCUV53BEh3n1+XOXI6daS/wDCml3t1ayWuorDt8xpFCpIZVdiWxn7vJbkDvViHwz4fjIn89mXnaTMu3J3ZPHU/Mev4UALdWHheyYXEjJE0Y2FluGBUAlucHoMMfzp0lz4Xmtpbz7QkscMuXMbOxDuyn7q8nJVccdqryaR4VudYuppJsXTyMJQ0pUM2BkDPBwAenTcfWrL6TocFpcB74IJ0CSyvIh3AMTyCNvVj270ANitfDE1sWhuhHFEiwsEu3j2mMYG4ZHzLtxk8jb7VCLPwfHpZ1BWQ2kcTZdZXOEOVPGc9WI6d6bD4e8OTxxyQahKY4ztixcAhGQnByRklSW65685qW38O6F9mulmnjubWaSPcpkG3CDhW55ySSemSaAFsbbwzays9nfLbvDJ5cv+ksD8o/1Z3H7oC8DpheKhn03wfb6MbaW5UWMWZnX7Y7bt46n5stnHHX2qSDw34dhwPtTM23ZGXuASo5HHqcknnPP5VGPCPh1pnuBdTmQq8bv9oHRvvj0GcnPpnjFAEt7YeHJLi7037dHFc3pHnRm4LEqrhiFBOE5ft/eqF9I8GS3ZiLxeZE3mFBdOFUy59DjnnA7fjU+qaPoa3E+o3F9LA1wrSF0dQu1MOSOMcbQ2evHccVFH4T8NlY1WdmCbWiBmVgqjOQAQcg5bOc9eCOKAN+11TTrq5+z2t9bzS7PM2xuGO3OM8e/FW6ytG0fT7CXzrB2x5YhYBwykKABn3GP1NapoAjuf9UfqP5iqNz/rfwq3dN+5P1H8xWfdSDzfwoA0rb7rf75qWorb7rf75qWgDH8QxaTqZj0a+vUinLLOkauokOCcEbgcdDyOeDzWQ3gzQ2t0j/tG5ESRGFAHh2qpVQ3GzGSFH06jFamu+HYtXunknupEikiWN40UZJXzNpz/ANtG478VRj8FWP2yW5nuppzJK0gRwNq528AduEA4oASfw7pH2N4b7UHhKzy3IMM/l+WcAj6hBggHj1FT2vhzw+9v5MTrLC8kTlAyYZo0MYJwMngc+47c1Dp/hS1h+3Rf2ncXBliMEu85KZj259jtYfXirp8PafLrh1ZZT9oSXcQuPlOE4/JB/wB9H1oAy4/Bfh6dUaO6uCqpgYZAcfMOTtz3bHpk4xUv/CL6YrpFaXgE/nC4ldthc4zgAAABd3UYxxjFSL4LsAQftVzu3OXYMAXVmBKk+mAV+hNRReENP3MG1GcmLasuwhcKAMD2yACT3OT3oAm1Xw/ot5LJJf3zPNcRgtzGd+xCrMFKkHIIz1Hyr071ZPB+hlIRLql4yeejoHlj5dSzqPu5zksfX3qfR/Cdnb+XLDfyzKsLwg4ySSGUncST35HTIzx0p7+E7EWgsVvJkLEP1GWKhwT7/f5+goAk/sLTZoza2+rXCKBGGSKSJiXRFCucqTu2BfbHOO9UE8J+HUne2i1OZJjb/OiyxbjFuYZOVzjLEZ9quWHhG3s70XMd04JZnfagUsWjCEZB4XgEDHGOtM/4RGyj0+a1a9kWS5EaeYPkzsYsoABBwe4B55PegBknhHw5m9t/O8t76BElAaMOUQryPlzg7RkHK9eOTW9odnFp+lW9nDdTXUcS4WaZw7v7kgDJrCtvBNlBdi4F1IzZYncgOCccAnooIBxzWt4b0aPRLAWqXNxcHczFpZCeSxbgE4HX+VAGpUNx/rY/xqaobj/Wx/jQBFN/qm+lW6qTf6pvpVugBHVZEZGGVYEEeorDmh8O2qXFnKIrZUKBiXKYZmZ12tnO7dkjHNbjEKpZjgAZJrBjm8Nax5d7FdozyyRsjrM8T7sMqYGQRlWYe4JoAqW0ngmSBrlbqyCyo5YyT4IH3n6n5f7x9zmiMeErORruxWC6njmSJxBOGYSMSy7ssBnknk0wQeCpLP7cLqJIHU5b7U6AhU28jPUKO4yKksLDwe+kzpaSxizS5DSEXLrslViOpOR82fr15oArzw+AIJY2kn06KUqI0AuPnGXBwADn7xGcfjViKXwVGzTQXFg4G4O6T7liUHc2ecKu4ZPbJ9TUVrY+Cij3UUyRh5ZELvcyJvkVjvILEZO4H5h1JPPJq6bTwxp2lXC+dHFayoI5CLhiSpzgAg59cYoAbdR+HRfT3FwrDaoM120zCMBsERli3Q5B29Oneoki8Ex7rMTacN5P7rzxxgk4Azxg56dKlu7fwtwk18kWQECrfOmTGOvDfeAH3uuB1pJbHwkbcxvJbCIK64+0kAD5i3f/AG2P4/SgCC7XwWtncQSzW86XYWSWMXBdptuPm65PBXJ755qZ4fCFu8LyPZ2zoFdQ02wgO25QeehbBwe+KgfRfBgupI3KJLAPMZWupFC7/wCL72Od2M/QelWLvTfC926xTXIbayjyxfOqlkXHIDYJA65/pQAx5vBM8TE3emGNHd5Ns4AJkO5t2Dzk4PPoPSnHT/C080VnDdQK8sgk8iO4B84o2/JU5zzzkc++KSbSPDEiQ2yXCxCJljCx3TAkFQAmd2eVUfXHvUelxeDlvnmsrpPOtnaRh9qfahBKngnGAcjHQUAdRFGsUSxpnaoCjJJOB7mnUiMrqGVgykZBByCKWgCrH0P+838zT4P+Ph/9wfzNMj6H/eb+Zp8H/Hw/+4P5mgCeoNQWCWzlt7lisU6mJsEg/MMdR069anrN8Raa2raf9iEvlI7jzGGc7O+PegDLj8L6FbSASXL+dIGTLSIjNuRkIG0DHDHhccgGmDwvocM8Ty38h2yhvLd4grycgZAUfTAwOOmaZ/wj9haavZ3dzqyG5MmY1kVf3jg84Ge3QY5GepoufBeneaZWu3UNtUb+cNnGRzgE/TOec9qALGoeFtIu9Ve+ubqUzSsDs/dhcDjGNuT1HJ56DNUZvBHhkSx7rl4907tGgMQBkPX+DkjGOcnAwc1ZHhbT5I3uri/eVgzM8xAAUgMpx6YyT9RTdO8L6fp80V1/aTypbyBWMh3ncCQoJJOD8+DjGfl4GKAIB4R8M6pFDPBqEksDM8q+TLGUkZgQW+71wTyPWtGPw1o8dq6W8xhQzLLuTyyAwLEcFSp++eoPaqqeB9PS0S1juZkjCFGIADEFdowe3v69KlPhbSpbS601LhgrvukRcfKSG7fSQfktAENp4H0GOOX97NOZs5kcxk5O/JBCjn5yc+uDTYPBmkrgTX8zyM7+YB5QV9w+6V284A+p75qUeGkU6kLO7Rd8XlRDtDITuLkeo+TH+6PU1UXwjpcrO1vrU3lBo7hts24hQDjJzjB57dM9eoANSXR9Kj0qKwutSleFIpIUaSVAQki7COAB9KqT+DdBe9kuJLiZW2soQOiiNc5YL8uQCDyM9GPfmnXfhOzv5ba5h1BxHbwrFEgUNGdvqOh5/XvSSeCrTyFhgvrmLC4LnBc4zjnrzkg+oxyMCgDU8O6bpWixSadp0kYLubhk+Tdzjk7QM9uTk+5rSkbArG8OeG4dElaSO6muP3flqZQN2Mg8t1PTj0HFadweKAOW+IHjDTvDNgGucy3Mp/c26H5nwep9B715PefFvXJbgvDa6fFH2VgzH88is/xdfPq/xSc3PzxLfJbqjcgIrAY/n+dfSH9l6b/0DrT/AL8r/hXy8a2LzOtUVCryRg7bb+Z91PDZfkeHoyxVD2s6iu9bJbaJfMmtvut/vmpaitvut/vmpa+oPhRHG5CuSMjGR2rk4fB+YoYm1Znt4ypZEix5jLwSTu7jr75PtXQ63YjUtJurFiFE8ZTJGQD71zbeELyNkaz1iSBQJCYlHyeY247+cnjIGOMjNAEr+E0h2SR6q0ewIFMibgrgRgEfMMFigz67iKhfwVm5gkm1qYosm4ps2+YSRuBO7kHGMHNFh4NuLeJ1fVnaRmR/NC4bcNnbpwEwOP4jU1n4Xvo9VtbyXU18q3CgQohwxA+8Sec5yev8R/EAku/Cfn6lNdrqksKSSrII0T7mMcqScg8AZ6YyAOSap3XgOK6hEVxqcrIInj8tVZY/mjCbtofBPGecg5PFTN4TvmjONduIpNrhGjz8hZQu7BONxxuPuTij/hFtQ/sy7s11ZozcLEu/G8ptzkgke4wMYGOMUANfwYouRdNq8wcNGQW3YXaegXftwfQg8nvSX3gw3WpXl0dalWS6fzAvl/6vB4IG7Gfujpg7RkGpT4UuTPbvJqjzIksU0iyAnLpIH3jn7xChfTFRP4S1F7ye6OtN5kkzSKQmPKBKHgd/uZ57nOe9AFiTwiX05bT+1JVIufP8xY+R8oUjGcZOMknPJJGD0YfBomkL3uom5LMXYtDyGO/hTu+VfnzjnkdaZf8AhrUv7F8i31QrPH5rKxLAZaPaPUjJ+YnqCxx6U+PwncmX9/qjmFiS0S7sbT/yyHP+rHUd8k5oAW58Ks+tLqUmtSBh5JVCnGI8c/ewScNyQcbvYY6oHIyORXLaZ4WltdyvdRmPyDCiqpO3MezIzz6cV0trF5NtFDnPloFz64GKAJKhuP8AWx/jU1Q3H+tj/GgCKb/VN9Kt1Um/1TfSrdAARkEHoaxrLwzpdpew3USy74GLRBnyEJUqcfXcetbNFAHOf8IfoyQ7Wa42AAMWkHKrgoCcdFIBH05zSW2m6DNp8nl3MiLKxkMrtsYnczFhuAGD5jc4xhuK6KaNJoXhkXcjqVYeoPWsCXwhps9zBcXcs91JBH5UZlWMlU7KDsyB24655zQAg0vw1Nb/AGVbiFkgym0XAJTLeZg8/wC0D9CKgt9G0HZPp5vf3kVyZX2vs27k+5z22HJ/3ieM0HwHoRtprdlleOXZkOI2wV246rg52LnORVm/8IaTeXDTSechcqXCFQG2hQv8ORjaOmM9DkcUAY48L6CmsotvetFbwRfvYjApQq5+UecRx1GOdxHerQ8M+FftJWOdFlKMOGjb5WJAGSpHBzjv65rSu/C9hcX8l5508TusY2oI9o2fdwCp7E8HjuMHBqongnSlKEXF5lcAHKcgAjGNuOhxnGe+c80APvPDnh/UnJkuDKYwqACZW2MuMHBzk4UZzkcdKhufDXhycxtLfPst1ZoVFwoWEEnkcdAWPXPX2GI/DvgxdNdTJdKwVZArRIFcswChi3qq5A9Nx68VJB4D0WG2WGOS6DK4kEnybsgk9NuCMkkjGDQBNaeFNDklttQhMspUI8TlgwKgccEc54OTzwMEVNdeE9JuklWZZm8yUygl+UYknjjoCxPOa2bK3S0s4bWMsUhjWNS3XAGBmpaAGW8SQW8cEYASNQqgADAAx2p9FFAFWPof95v5mnwf8fD/AO4P5mmR9D/vN/M0+D/j4f8A3B/M0AT1neJNMbWNHm09bprYS4DOq5OM8jqCPqCDWjSNu2nbgNjjPrQBysXhGP7Db2sOpkQxtMJGWIFnEkqSHnPDBk6/pVQeABsjjGuXkaohXMe4vyck5Zm7gdc47YzU0HhDULW3ktodcmkhk+ZvMGGL8lj8uBhmYk8fnTB4NvFtpY4tWEUjlCJFj5BBJZsHgMSR07KKALdh4Wt8XTHU3naeOSCRlAwoZQNoGTgDqBTJPCMVzcSXEmqSNcM4MzRrtBOSWGM8Agj8hRp3hnUrHUra6i1cGOAufKMfDbsgg9+mD9QOtR3HhG/N1dXNr4guLeS6lMzkIOH5xjGOMCMc5+6eeaAHw+ColvBczapdXDYXf5jNhsH0DbcHjPGc85qpH4JKRRzWmqmWYKY45cY8pG2A7CCeyHrnO7k96t6b4d1C01gtLqrzW0jvK8ZJA27Qqrj68kk9z1zxFb+C5bWyhtLTVHgRIzGGQFSg27RtwePf9KANQ+HoV1k6obyRSpXYh+6iqpBA56HPP0rIbwDZJFHt1K4RI0QNliAQqsAflYdA3fI68HNW5vCW/T3tPthdTMJVEmWCkbxxz6MB/wABFNTwlOn2yH+1JWtp7SS3jibpFuBHHcjnPXrQBHD4JEcm5dVlX94rEJHtHBJz1+/zjd6cY70q+C45bZ0uNWmnkKhBIFxsI39BnrlwfqopT4Vv8g/2rkZ3eWd2wj/nl1z5Y+8O+faktPDOp6dcrdQaw106yNIPtK9SwwVOO2ec9clueaANPw5o8mkyXCR3xuYJpXlfeWZ/MJHcsQAAMYAH0HfSuFyKTTbP7Gk679/m3Ek3TGNxzippFzQB86/FTRrrw941/tqKHda3E63EbY+USAglT6cj8jWpJ8Vrd5GkGh3cJc7nWHVJY1LHqcDp+Fewa9p1pqFhJbXkEc8LkBkdcg8ivPr74XeGmuS0f2uFT/Ak3A/ME/rXy2JyjF0qsp4OStJ3aff7mfd4LiHLsRh6dPMoNygrJpvVedmtfv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8" descr="data:image/jpeg;base64,/9j/4AAQSkZJRgABAQEAYABgAAD/2wBDAAUDBAQEAwUEBAQFBQUGBwwIBwcHBw8LCwkMEQ8SEhEPERETFhwXExQaFRERGCEYGh0dHx8fExciJCIeJBweHx7/2wBDAQUFBQcGBw4ICA4eFBEUHh4eHh4eHh4eHh4eHh4eHh4eHh4eHh4eHh4eHh4eHh4eHh4eHh4eHh4eHh4eHh4eHh7/wAARCAC+AY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aRtxC4ABxzSb5PVP++T/jSD77/7xrnb+TxYHCWVnEVDS5keaP5hn5MDt6c9O4NAHR75PVP++T/jRvk9U/75P+Nc4v8AwlogtkHkeYc+c7lDtzIeeOuExjA65z2qJV8aIJGX7I7bWZVdxhmxwuf4RmgDqN8nqn/fJ/xo3yeqf98n/GuX1FfF8kVv9lCRy+VGZv3ibQ4c7gOh5XGT044Hap7xfFn2mZrZrRoiW8pTgbeG259ei/maAOh3yeqf98n/ABo3yeqf98n/ABrl7tvGmAtvFbMY93zb0UTcfLnrt754647Us8/jGLTDItnbSXSzgkeYuPJ2jPA6nORjqevA4oA6ffJ6p/3yf8aN8nqn/fJ/xrA8JXHiC5QS6xEiRNECvADb8jsAD/e6gdsd636ADfJ6p/3yf8aN8nqn/fJ/xormotc1OG5aO4sHmiBfMqROBkdNvy8jtzzn1xVxg5bGVStGnbm6nS75PVP++T/jRvk9U/75P+Nc0viDVDcEDRZTGQuAdylD824E7eTwOBx71bstU1KZbwyaWUaGHfFGGbMr5cFQSoH8K/nTdKSIjiqcnZX+5m1vk9U/75P+NOjdt21scjgiuJ8E+JfFGsa9e2WreHU0+1gztmxKucHAALLhvwxxXaL/AK5PoaKlOVOXLIeHxEMRDnhe3mrfmSu21Cx7DNRb5PVPyp1z/wAe8n+6ap6qbxbXdYp5kwljJTcF3JvG8ZPH3d1Zm5a3yeqf98n/ABo3yeqf98n/ABrmbR/GEmpIbq3hgsxcZISWNmMXGAePc9OgHc80jjxlJG2RbId/Cqygleuc/UYHseeaAOn3yeqf98n/ABo3yeqf98n/ABrnrQ+LlvIFnjsXtzGxkYuAVfacLgAkjOORzyetQiPxjHBbN5ltJMIilwiupBbLHcpIHONoGQBzzQB0++T1T/vk/wCNG+T1T/vk/wCNcz5njRo/mt7ONkPRGQ+Z8/QE/d+X26iq+rX3jKLVvItbKIW0s5ELKVclAOp4wvPPJH1PSgDrt8nqn/fJ/wAaN8nqn/fJ/wAag083JsYDeKq3OweaF6Bu9T0AG+T1T/vk/wCNG+T1T/vk/wCNFUNcuLi1tFltlLN5g3KqFmZe4UYxn6/nTSu7EzkoxcmX98nqn/fJ/wAaN8nqn/fJ/wAa5v8A4SDUBbgNpEgnKEthZNinIAz8ue56Z6fjSrrurGJsaG+5Q33nYZIwOgXvnIGenetPYzMPrlLv+DOj3yeqf98n/GjfJ6p+X/165Dxp4i8RaTo1rd6PoH9oTSqpl+WRhGT22qNx6d8Y4re8N3l9f6Ja3mo2a2dzMgZ4QWOz2O4Ag+3alKlKMFN7Dhiqc6rpK90r7O33mrG29A1Nkchtq4zjOTRbf6kfVv5mmyf6/wD4AP5mszoDfJ6p/wB8n/GjfJ6p/wB8n/GsfWJNeSWVdLtUlB8sxs8qKq8/OCDz0/8A1iqVsfGAgkaZITKZU2qWjwEwd2MepxkHJA6EmgDpd8nqn/fJ/wAaN8nqn/fJ/wAa5YR+NN+4yWoYxrk5Xarck4X8hn0qZT4qdIvPgSOQXL7jBOm0RY+XIbGST27dTmgDo98nqn/fJ/xo3yeqf98n/GudnXxWbO38gwLKLVBKjlSWl2nd8w98dPU0yb/hMPLljRbfLE7JUZAYx2GD1/zmgDpd8nqn/fJ/xo3yeqf98n/Guat5PGXkXBuLS283yW8pUmTHmb+OSP7vqOMdzUWg3niy51RlvraKO2jm2yDAAA2jOCeTznGM9ue1AHVb5PVP++T/AI0b5PVP++T/AI0UUAG+T1T/AL5P+NG+T1T/AL5P+NYGqarqVnqjxw2ZuoeMBUYADb0JA+8T06jB7VFN4g1Dzj9n0eZo1JGGVwXHZs7eB+vHTvWqoyexzSxdOLafTyOk3yeqf98n/GjfJ6p/3yf8axLHVtRuNQggm0v7PC5O9yzNjhsfwgdV/IisAeKfFreN49H/AOEWEenu2PtD+ZwP7xcKVHA6fhmnGhOV/LXcmeNpQSbvq7bPc7sSOCN20jOOBiuc8YapeWF7Els6KrJk5UHnNdC3b/eH865D4g/8hG3/AOuR/nWJ1nX/AMT/AO8aWk/if/eNLQAUUUUAFFFFABRQOTxTtjd8D6nFADaKd5bdhn6HNNoAKzNV17TNKuPK1C4NsPL8zzHGExnbjPc5I4GetadVbvTrG7lEtzbJK6rtDEnIGc8ehz36igCkfE2h7A39oAqVDAiJyGBOARhecnpjrSx+JNGeKSb7aqwIR+9ZSEbIzwSORz1qePRtKjk8xbCEN64zjnPHpzTRomlKkcaWcaRpJ5gjUfKW2lRkewJwO1ADNP8AEOi6hcR29lqEc8sih0VVblSCQenTANai/wCuT6Gqdppen2k5nt7SOOUjBfktjGOp+lXF/wBcn0NADrn/AI95P9002nXP/HvJ/umm0AFFFFABRRRQAUUUqqzfdUmgBKKXbzjcufTcKGVl6qRQAlFFFAGS/iTSI724s5roxS28nlvuU4zhT2zxhl5OBzUV34q0S2fY9074YqzJC7KuGCnJAxwSK0LjTdPuDmezhkO4vyvUkAE/kB+Q9KjXR9LWNI1sIAiZ2jHr1+ucCgCG68R6HazrBcalDHK27CcknAyeg9MH8auabf2epWwubGcTwnGHUHByM8Z68EVBJoulyNK0tosjStuYsTk8AY47YA49qt2tvBawLBbQpFEv3UUYAoAntv8AUj6t/M02T/X/APAB/M062/1I+rfzNNk/1/8AwAfzNABRRRQAUUUUAFFFFABRTvLfGduPrS+W3pn6GgBlFBBBwRiigArIu/EWn2l89pdC5hKyCPzGiOwsVDDBGexHPvWvVeeys52LTW0UhYgksuckAD+g/KgChb+JNHuJQkN0XG3cz+WwVeQOSRjuP59KYnirw87BU1WFyZPLAVWOX4+XgdfmFWZNF0t4pYxZxxiWIwuY/lJQ9R+PT6U/+x9L89ZvsMPmK25Tg/Kcg5A6DkA0AXW7f7w/nXIfEH/kI2//AFyP8669u3+8P51yHxB/5CNv/wBcj/OgDr/4n/3jS0n8T/7xpaACiiigAqDULyz06xlvtQuEt7aIZeRz+QHqT6VOBkgDvXzX+0V8cvC2l63PoFvNNqkuluUktbcYTz++9zxx0796zqScY+6rsunFSersj0zWvG9/qTKuhyfYYFfO8gM8q46N/dH05r55+Luja/4pvrrVbO5jYwzlT5c7O+VABwx6cgnHvUvw7+Mmh+ILI2M2mzWmuSt5ccECF42HPzhu2ByQfTity9nmMUdzpdzai2MzfaYycZ45Ye+cV4eMxFWDs9z38BhaVROS2POvCuu68mhXtxp2r3ulajphAleG4ZTIh74HBYYJ54r7A8K+LNmjW39s3P2iJLdWa9Iwxwoy7Y/OvhIapfaZreuWfOy/k8pPRk3ZJ/z7165DewW/gqPWNA18JBdk2z6Y0xaJyOpAOTGw6kDgg+9OFarS1XqY1aEJuz7n2DFJHNDHPDIssMiho3Q5DKehFOrxn9nDXNWigk8O6zNLNDOWm052jICY5dM9geoHbmvZq9jD1lWpqR5Nei6U3EKKKK3MQoX/AFyfQ0UL/rk+hoAdc/8AHvJ/umm065/495P9002gAooooAKKKwviB4ki8I+DdS8QSIsj20eLeInHmTNwi/mRn2zSlJRTbA5X4yfFzQ/h3Gth5Y1LxBPGXgsVbAQdmkP8I9B1P618qeNPin8QvFdyf7R8TS2iFj/olm5ghUeny9fxJrnNW1G91G7vdc1u4a61G9mM1xKzfePoPQDpgeley/s/6T4a1TwjJqF9ptpPctM22WaIZZcDpnsOlcFafMryeh3UcJzr3jwWyF5JdXaea63JcKXkmJck9AGz/wDXr1Twh4v+JXg+VI7DxV5kEKgSQ6hIZYQB1G0nJ9BtIrm/2gdH0/RfF9jqWjyC2W+LJLHCRt3LghhjpT4rqS606O4uFR5VRSJTnHHTOepPHNYxiteV2fT5Hr5Tk1DFOtRnfmSumvLv6n2J8NPiHpPjS1jiVltdV8re9seBIB1ZM849uors6+HNF1e6s57TU9PuZYL6E+ckqvhQwHYenTPtX2H8OvE8HjLwXp3iGFQj3Ee24jByI5V4cfTPI9iK68PiYTk6d7tHlZnRwtGvyYWfNG2/n2OgooorrPPCiiigB1t/qR9W/mabJ/r/APgA/madbf6kfVv5mmyf6/8A4AP5mgAooooAKKKKAAdCSQoAySTwB6188/Fj9o+30aa6sfDFhdBIGKm/uLZgJyOvlBuNvB+Y/l3ruPjzr2rW1hB4f0RbhZbgebdTQnDKn8KAjpnqfYe9fD/xP8Va1ruvyaHd6jdva28/lqjzFsv0zyetZzlbY0pQU3Zl6++LvinUtUfV5tSv553nMkcVzdM6InoF6V1Vz8YG1R9On1D+0NMlRAjPbzldsnUOuMHB6Ed8j0puk/BbUfKt5o9Xs5lZAXS4td23I5AINYnjr4b61oMSulvBd2+8EGBCAn1ySa4nUad0er9S5onv2j/GPxB4U0201C4eXxT4bcCQySn/AEmOM4DAP3ZDxhuoI5GK+gvCviDSPFOgWuu6HdrdWNyoZW6Mh7q4/hYdwa/Pj4SeNtc0vXDorahOsVw5UoyhgW6cAivpf4TeNdS0jxRbWOoyMdNv38qVfKCBHPCvwB3wD7V2Rq333PMq0uSR9B0UrDaxX0pK1MQooooARu3+8P51yHxB/wCQjb/9cj/Ouvbt/vD+dch8Qf8AkI2//XI/zoA6/wDif/eNLVm2+63++aloAo0VeooAoSO0cMsiKC6Rsyg9yBxX5h+IfCOvjxlfWV9JFf6tPO8sqWcnmb3YlmJPbkng8/Sv1E1CD7VYXFtuK+bEyZBwRkEV8UeDfAM/hP7ZrGrTfaZkYxMseSd4b5gT1PJH1rlxNSULWOzCUY1G+Y8d0HRvEOiapb/Z9P1C1u2kH2fETKS54wpxg/rX0dpfhXxJc6HnWrwLcBCTGFDSHjueg/WtH4VpeeIrqbxPqV1vghZrW1tkXbGm0/M+DzuPT8DXfTzdQMYH6VzuhCtrUR0+3nQfLTZ8f6voV1pfxEks7oSMJE86KZ+dwZSQT79vwr0z4K+C9J1u4TV5tMlt4bZssrSEiaX6HhQPQVY+ImiO/wASba6SCSY3Gm3DRwxvsLMoOFU9iS2B9a7jwh4o0Kz8Bw6qc21tbqIngC5lWXONmByXJz+Oa5nD3rPY2lVbgrbs9H0ACz1G0eEBESRRgcDGcY/KvRJBiRvrXh3gvxZqmo+LdJ0/UPC91p1pqMv+iTPKGY7RuO5QOOAT1r32vRwjTi7Hm4lNNXKNFXqK6jmKNC/65PoavVDcf62P8aAIbn/USf7pptPm/wBU30q3QBRoq9RQBRrwr9sjVTZ+FfD+n7iqXN7JMeM5aNPl/wDQjX0HXz3+25ayL4S0DVgrmGC/aCQqQAPMTjPt8prDEq9JgfJes3EaxQW0z/eOH4xgn/8AXX1L4ZtdA0jw7AtlZCAG0CkmQDeSvUAnn618k65DHcTxzQkmPyvl5/I/pXu/wb1zUJPh4rtJBf20AZSk+S0bL/Dn06V5uKvyxktj6HBtNtHI/tLDTYV0JbIyR3GZJW3uW4+UZGT0zXC6fr2oRwRW43xQsySsECscg8kdwOhxWb4j1jVvE/im8u9RlV5DIYokxhIkB4VR6Va0SGW31BZ1EShIjv8AMTIGeMkfy+grRx5IK71X6nDia0lJzpvl6fLY6Gz1aaTUftFyyxny2RUTnthW2+pJBIr6V/Yo1mbUPCOvWM9w0/kXaSqcfKu4EED/AL5r5OgdY4553gkaFWDRyN164Jr60/Yh02SLw3r2qh2NpPcRwWwAwgCKWbHvl+TWGChavdI8lPU97oq9RXuFlGir1FAFO2/1I+rfzNNk/wBf/wAAH8zUkfQ/7zfzNPg/4+H/ANwfzNAEFFXqKAKNKoywHvV2igD5X+L2tXtr8abhIr64S0ktpGuYg2VcICqjHb7tfLl5oLQ+NdNukWX7PfXu6KRzkkBhn9a+i/2gYZrX4z6onlyEDSWkjYLwdxY4/wDHq8iWTUQnhaE2Yle0mLFT8v3lyQSeM85FYwpubl5L9TshOMIwv1b/ACR67px1yBVk8mCKKNeJhOzO3ttxjH41Z1iPVL66ZoFtZogMMJ3cFAR1AUYP40y71K5XQYmZJBathfOgUNsJ6Eg9qNNuL+TUvKt7iW5cxZaR4ljjRR646k/5xXFqfQJRseQfD/QJLH48S7YBNFZzmQnbuEatjB/NuK9LPibVta1/T7Z2t4rY3LgpDFtJVZNvJOcnH0rT8HfZf7Sv7qGASXF7OVd0H3tkiKPw4NYXhK1S41awd/NUpcysm1ThmE3IP51VSs4U362/A8x0Y1J3tprb7z7E0+Y3GmWdwWLGSBGJPc45qapNHgNrpNpbt96OFFP1AGatV6Eb2Vzx5buxRoq9RTEUG7f7w/nXIfEH/kI2/wD1yP8AOu6uf9UfqP5iuF+IP/IRt/8Arkf50Adzbfdb/fNS1Fbfdb/fNS0AFFFFABXhnxg8N3Gkahe6hDl9M1CcXKrjiK427WU+xwGHuWr3Oq+o2VrqNlLZ3sCT28q7XRxkEVlWp88GlubUKvs5pvY8C8Crp+neGLbTbRgsnzSSrjnexyx/M0/VtVEMy28K78HMjA/do+Jnwl8VQ3v2zwhdie0H/LENtnTnpzwwx+NcL4w1u58GW6yazp92lw2dkUdu29/qCOB7niuelzKKVRWZ01uRzbpu6ZX+Kfja38G6xoV6tsL26uJSsqcbzB3C56fNtxVn4eeH7R9a1Pxf4uv7Wyyzak9j5uYrCL/npIOx6DOMknAHNeOWXh/x58WfGz61a+Hb+SKLaI1ETLHGo+6gYjGe5NfSdl4P8ZeAfhzdX0MuiWF9c3qyXst9mf8AcBCoRiFIPJ6dMZzUSip1EmrrqbYaDqNQUkm9FfY6HRviR8ObHVBe3moXAhtLaG4ju5bUrEi3G1VYdWHDAdOM17PBLHPCk0MiSRSKGR0OQwPQg9xXxpYJ4iuvGuq/6f4NRpbG28yWcIlg0R2+SI8jaD93HTnpX1V8Modbt/BOnweIfsf29AysLVNsQQMdmB/u4rspuNrKLWr/AK9e505xlkMIoTjVjK8Y6J3d2rt/4W9jpKKKK0PBCobj/Wx/jU1Q3H+tj/GgCKb/AFTfSrdVJv8AVN9Kt0AFFFFABWL428MaP4w8NXXh/XrNbuxuNpeMkjlSGUgjkYIFbVFDVwPh39oX4f2Ogai7aTYx2UFvAFMKjAxnHGep6H6Guc/Z+v8AZc6loMpRIblC5JB5YcD6da+4PHfgvR/F2ny2+oQgStE0aygcgHsfWvknVfg346+H/iFdWtdHl1WyilG9rTMgeMn0HzD3yPSuKVF2cXsevRxMHZ7NHjOuW0el+Or61eOTyorptysMMQCM/j1xXU+K7O10zULGO3na4sbqBbm2kTCmRHzhXHYg9SK6j4geA9S8Q+Oor62tJkTUYiy7o23RsONpx3z+dXtF+CXxI1XWxpcmjtDa2xCfbbh9kWwsCdueW4z0Fc1anzwTirswx8Vyt9SnoHgrSvsdrceItWi0lZrSa6tLUW7XFzcW8aktIF3KFQ7Tgsfm7DHNfUPwI1rwRD4esvB/hu+zeW9lHeywTReVLIsvJl28jk9gTjgV5b8Ym8WWN1q+hyX/AIVWzgtJTaWxgH2pbUR4IjYrwdg5Cn61P8DbTxc2seHru2ufCskEUEInRFU38dqQcbwBkZGQGPHvXVh6NOi/di723877+n6noxyKnHA+3lWjzX79OW/L/iv+B9MUUUV2HzwUUUUAVY+h/wB5v5mnwf8AHw/+4P5mmR9D/vN/M0+D/j4f/cH8zQBPRRRQAUUUUAeO/tJ+H/EcmlL4r8N6zPZtp9u63VskSuswJGxyCpJ285AI4PtXyx4z+KXiTwvqj2s2vafqckOEWI2ULljtHzNgfLyenXGK/Qh1WRGR1DKwIZSMgj0NfIf7QH7I/wDaV/c+IvhjLBbSykyT6PO22MseSYX/AIc/3Tx6EdKuMhJa6nmfwg8VeJLzw/NqG+PV1adxe2rsFZWJzuXsBz06V0vjzxjeReCtTubezfSQtuyiRmG8seAFA9+9eKQ6H8UvhbrEj3/hbWbAH5ZkmtXaCZR6OuVP1BpniXUPGXxAvY7HR/D2sXEAI2W1taySszep2iuSVC9S/Q9OGM5aXL1PS/hn8ZNf1e60nwpp3hyyn1SXEEBitg3nSepHG3OMse3Jr3Dwb4g8KWGq6XcajqGmXYa4uS66ZpjGJHgXfIBKXG7B7hCGxxXnn7M3wO+JXhOXV/G2q6bZaPeLpcsWmx375kSRiu52Vc7RsDDnnnpV7W7vxRqHizQLt9R8KTTvJdeVNbQqlurBP3xnG0c7euRn1raq4fy329P67HbkuWrGX5qiikpbtp3UW0/S+r8kz668L69pHibQrXW9Dvor2wul3RTR9CPQg8gj0NaVebfAO18Q2mg3i6tNoMti7o9g+kAeSwIO4hh8rD7uMdMEV6TVXv0sePiaKoVHTUlK3VbP0CiiigwI7n/VH6j+YrhfiD/yEbf/AK5H+dd1c/6o/UfzFcL8Qf8AkI2//XI/zoA7m2+63++alqK2+63++aloAKKKKACiiigAorzyC31qTXdW1GxSVvsWoStlrl/3qiMEQiPpgkjn3po8X6wLISNPbeWZ7dGujasEiMmd6FSckr7V4f8AblON/awa3t529bf5eZ6f9mTl8Ek9vx+/+uh6LVXVtOsdW0y40zU7SG8srmMxzQTIGR1PUEGuBn8Ya4kMGZLeOR7aSWMG1Ym6ZZSqbRnK7hit7SdY1i48TnR7iNI/J3TzNs/5ZMq+WPruLA/7ta0c7w9WajBO90tur26/MipllWEW5W6/gZCfBv4fi5lkk0czwSwQQNayys0OyHGwbT1xtHUmu/ijSKNYokVEQBVVRgKB0AFOor2Ls4qlSdRpzd7JL5LZfIKKKKRAVDcf62P8amqG4/1sf40ARTf6pvpVuqk3+qb6VboAKKKKACiiub+IW7+x4it8toBOrEPvCSgA/IzJyoPrWGKr+woyqWvb5GtCl7WooX3OkorzxfFmoW02jW1vZzQxyrF5sE0bOQrMVz5hOT0BHHcZph8T+JxaG5Etpj7JPchTatkeVLs253dW9a8r+38N2bt2Xp3t39fI7v7Jrd1/V/8AI9Gorgb3xfqkevXFpBGDCsEpw1uV2OsW8EHPzZPsM1V1LW/EE2nuJrxIPKezneaG3I2pJywIzyAcZ9ac8+w65uVN2uunRX79gjlVZ2u0r2/HQ6Lxf4D8LeK7gXer6ZHJerbyWq3UZ2TLFIpVl3Dtgng5xR4Q8B+F/Cs4utI0xEvfssdo13Id8zRJ91dx6D6YzWHpOq6lp+r3JWVZrO51K5Ur5LM3yx7gwOenHT9a2Ph/4gvtb+3LeKCsLIYn8ryyysM8jJ6EetbYbOqdapGm01J3X3a/d19RVsHWpUWua8FaXzel7d+h1VFFFeqeaFFFFAFWPof95v5mnwf8fD/7g/maZH0P+838zT4P+Ph/9wfzNAE9FFFABRRRQAUUVwOn6g1rBqN5N9ruPEkRnYWrtJt2g/LhR8u3bgj1rixeNjhnFSW9/wAO3dvouup00MM6ydulvx/Jd2d9RXB23iPXbr7Pb281u6y3ogS9+ysEdTEWOFJ6qRjrVaHxZ4gmtkugLdFjt7eWWMwEly8hRgDnjjnvXE8+w3Z9ei6avr0/Hpc6f7Lrd1/w+3T+up6KeRg8iuCuPhD4DkvoLqHSDaLDJPIILeQxxM0y7ZMqOmR6YpJ/FWuJcagqxRFoY7kmDyGDW3l/6tmbo2//APVXY6G13JpcE19NHLNKgkJSPYBkZxjJ6V14XMqeKk6dNPTft5f1062ZnOhWwlqnNZu603s1Z/h9/oN8P6Npfh/R7fSNFsYLCwtl2wwQrtVR/nvV+iivQbbd2cIUUUUgI7n/AFR+o/mK4X4g/wDIRt/+uR/nXdXP+qP1H8xXC/EH/kI2/wD1yP8AOgDubb7rf75qWorb7rf75qC81XTLOXybzUbO3kxnZLMqnHrgmmk3sKUlFXbLlFZv/CQaD/0GtN/8Ck/xo/4SDQf+g1pv/gUn+NPkl2M/bU/5l95pUVm/8JBoP/Qa03/wKT/Gj/hINB/6DWm/+BSf40ckuwe2p/zL7yhf+Krax1Ka0u7W4jWM/fxksgXLSAd0GOSM46deKh1DXdAv1g+0R3Unk3KvAAhBaZTlQOeuCDg8YIqy954ReaWaS+0d5JQQ7NPGcgjBHXuOvrUV3J4Luhia80g/d6XKDocjofWplRc1yyjdFRxEIu6kvvKkniTQW1YajFFPJOLV0E3IUKNrAMO2SwwSM1c0LUdCl1y4js/NN9dL5sjSEklQSBjJ4XIbA4HWnrdeD134vNG+f737+PkccdenA4qWLUvC0M6zRalpUcipsDLcoPlznHX1J/Op+rK9+TW99uvcf1qNrc/lubVFZv8AwkGg/wDQa03/AMCk/wAaP+Eg0H/oNab/AOBSf41pyS7Ee2p/zL7zSorN/wCEg0H/AKDWm/8AgUn+NH/CQaD/ANBrTf8AwKT/ABo5Jdg9tT/mX3mlUNx/rY/xpljqGn3xYWV9bXJT73kyq+Prg0+4/wBbH+NJprc0jJSV0yKb/VN9Kt1Um/1TfSrdIYUUUUAFFFZ8uuaLFI0cmsaejqcMrXKAg+hGaaTexMpxj8TsaFc7b+LtPZH+1xT2siMRJEyktH/d3DsWPTrn1wQa0P8AhINB/wCg1pv/AIFJ/jVBZ/BqsGF3o24EkHz4+/XvT5JdiPbU/wCZfeIfGehq4jklmikyf3bxENgdTjuMgjjP5c0lz400aAMr/aDOM/uAg8w8D+HPuB+vTmpXvPCDuHa+0fcCTnz4885z39zTWuPB7SNI17o5diSx+0Jk5GD36Y7Uckuwe2p/zL7zejbfGr7Su4A4PUU6suPXfD8caoms6aFUAAfak4H509de0NmCrrOnMxOABcpkn86OSXYftqf8y+80aKKKk0CiiigCrH0P+838zT4P+Ph/9wfzNMj6H/eb+Zp8H/Hw/wDuD+ZoAnoqve31jYqrXt5b2wY4UzSBM/TNVf8AhINB/wCg1pv/AIFJ/jVKMnsiJVYRdm0aVFZv/CQaD/0GtN/8Ck/xo/4SDQf+g1pv/gUn+NHJLsT7an/MvvKmp+JbfT9dTTbi3mCMqE3AHyBnJCr9SR6556UyTxdpay26oZHS4mNvHJjCtIFLbRnqeKdd3fhG7nM91faRNIU2FnuEPy/nTRceDQSRd6KOB/y3jxwOO9HJLsHtqf8AMvvGJ4x0kpEP37SymNVRI/vFgemcZA2t+VNi8a6M0Fq8hniluUDJCyfPk4wuM9Tnr0+lNvl8F3hgMmoadGYHDp5N6IumcA7WGRyeDxzU/wBo8G+csv2rRd6gBT50fAHTv2o5Jdg9tT/mX3jJPGOlCNGjjupHfbtj8vaxyVAwD1++D/PFCeMtGK7nkcKzKFIXqGJ29cc/KxwMnj6VKbvwh5qy/bdG3r90+fHxjGO/sKT7X4QCbFvdHVcq3yzxjlc46Htk/maOSXYPbU/5l95v0Vm/8JBoP/Qa03/wKT/Gj/hINB/6DWm/+BSf40ckuwe2p/zL7zSorN/4SDQf+g1pv/gUn+NS2ur6TdTCC11OynlPRI51Zj+ANHJLsNVqbdlJFm5/1R+o/mK5rxNo7aldxyLOI9ibcFc5rpbn/VH6j+Yqjc/638Kk0Ltt91v9818t/tG/8lUvf+veD/0CvqS2+63++a+W/wBo3/kql7/17wf+gV62Tf7w/T/I+V4w/wBwX+JfkzhNHs1v9Xs7Fn8tbi4jhL4ztDMBnH410Oq+DWttN+2Wt4LhnkjEMRUKzo2AXxnON7BenY1yikqQykgg5BHantNMz72mkLf3i5zX0sozbTTPzmlUpRg1ON33udPrHg9dPF3INUhmgiieSBkXd5wQR7sYOAMyAdexqT/hC0a1aSHUonfIHI2hMpG3Pv8AvMenAOeuOTEsgAAkcAAgDceAetKk0yHck0in1DEVHJUt8X4GntsPd/u9PU6eXwRdrLsS9tyBncXUrjAUt+W4Y9efSqS+Gpl1HT7WS4j2agubeVFypLA+XnPTcwx7Dms2wju7+9t7CGZt88qRRhnIUMTgZ9BzWreaV4kmSFWMl1A6rJAySZVwqDBUHBOFIHTjNK8ouzkWlSmuaFN/fct3PguZvMNjdxSiJCXDfeJUHdgDtlSB1/Co7zwZd2Wny3d3cwpslESgeu8Lk+gw2c1T/sHxJG0cYtLpS7/IBJ1bn368EfUEVjtNMy7GlkK9NpY4ojzvaVwqOlFe9Safr/wDqLfwa9zelI7h47VJ3heSWPDZVlUsozgg7hjnsabN4KulaV4723a3iQsZGUrwASeP+An9K5s3Fwf+XiXt/Ge3Skaedl2tNKV9C5x0x/KnyVP5vwI9rh/+ff4nUWPgm4uL2+s2vImntrfzEWIht8hJATJIx90knnjn2rkyMEjipBcT7t3ny52hc7z09PpUdXBSXxO5jVnTklyRt8/uPZv2Uv8AkZNa/wCvNP8A0OvoK4/1sf418+/spf8AIya1/wBeaf8AodfQVx/rY/xr5bNv96l8vyP1Dhb/AJFsPV/mRTf6pvpVuqk3+qb6VbrzT6IKKKKACvjjTdBXxB4o1W2N4lsyTO4ZwMH96AeSfQk+5GK+x68L1H4BzXGo3NzF4lVEmlaQKbY5ALZwfmr1csxFOjz80rXsfMcSZfXxnsvZQ51G91e29jyzVPCa29pNdWt400MBKys8W07s4ChRknsd3TB61GvhWSdvLtZ8ssUTvJIuI2MibgFIzkDkEnAGPevU/wDhQeocf8VaeAVH7huAeo+9SD4A3wQIPFgCgFQvkHGD1H3q9VZjRt/E/Bnyz4fxjf8Au/8A5Mv8zzQeBr9nZUvLN9gLNhsYCkhjz6FSPfj1qNfBl47Msd5aSFFRpNhJ2h/uY9c/0r1AfAPUAOPFpHO7iBuvr96k/wCFA32/f/wlg3ZBz9nOeP8AgVH9o0v+fn4MP9X8V/0Dv/wJHnNz4FuIXa3+2QvOoUuQPlXLOuBjJblB06A1j6zoVxo0lq000EplI/1ZztOFbH5MK9f/AOFB6hkH/hLTkZwfIbjPX+Kkj/Z/uPNQyeKFZVYEj7Ment81Ecxop61L/JiqcPYyS9yg0/8AEv8AM90tP+PWH/cX+VS02JfLiSPOdqgZp1fKs/UFsFFFFAyrH0P+838zT4P+Ph/9wfzNMj6H/eb+Zp8H/Hw/+4P5mgDw79rLr4d/7eP/AGnXjPh/T4dS1D7PNOYIxE8hcLu+6M9K9m/ay6+Hf+3j/wBp14XHJJG4eN2Rh0ZTgivrstTeEjbz/Nn5RxG0s1qOSutP/SUdVqfg4afLbLJeeYJJJllVQN0YQFkyMnG5VJ5/Wi68FSBWa01CCbbI6HcCMFRkZ9O/PQcc81zEVxcRSiWOaRZAchgxz0x/U03zZef3j8jB+Y811clT+b8DynWw+v7v8TpX8GzwtN5t5BIsYfmLOQQDyc9srj/Diok8LeesItb1DI1mly4kUgAt0UEfzrFtJrsyrDDcuhlOzmTC/Nxznp161q3nh3xBbqq7XnRHaNRHIflIIz8pwQMkc4xSfNF2ci4+zmm40216mg/glo4WD6jbtOrlG2/cjI29T6/N7Y796gv/AAi1ndRQveBt8MrMAnzLJHEHK49OQM1DrNn4qeGLUdQkuph5ZbcZcmIAtw2Pung8Us/hbxHb7JFjZ5P3ZVY5cuDIu4YHXpwfSoUpdZo1lTg78tF9O/8AWpO/g6RtOhvI7yFN0PmOkvG3hcc+5bpjipY/Al20czvfW6hJTCp2k7n3bfrt68+1ZP8AY/iENhbe6JZWb5ZM7gBk9Dzx+YqvqlpqWlvDFeSPG8kZkCCXJUEkEH0OQciqXO9FNGb9lFc0qTt6s1n8GX0cAllu7SP92ZNrMQQBt6/i4/WptM8EXVzZ299NeWqW1xFvQq/zDIJGR+Df98muX+0T79/ny7uRu3nPPWmiSQDaJHA9Nx/z3q3Cpb4vwMlVw6d+R/ebfiXw7/Y9uk8d4lyhfy3Gwqyt82OPTCmtf4G/8lW0L/rrJ/6KeuNkkkkOZJHc/wC0xNdl8Df+SraF/wBdZP8A0U9Z101QnzO+j/I3wMoSx9JwVlzR/NH1tc/6o/UfzFUbn/W/hV65/wBUfqP5iqNz/rfwr4o/Zi7bfdb/AHzXhvxm+GnivxJ47uNX0m1t5rWWGJQWnVSCq4IINe5W33W/3zUtdGGxM8PPnhucGY5dSzCl7Kre176Hyr/wpfx9/wBA62/8Cko/4Uv4+/6B1t/4FJX1VVLUtUstPZVu5RGWQsue4BUfnlhXd/bOI7L+vmeH/qfgO8vvX+R8xf8ACl/H3/QOtv8AwKSj/hS/j7/oHW3/AIFJX0qmvWDQxSZkAldkA25wVGWOQcYA5znHBpJPEej/AGKW7tr2G9SJlVhbyKxBY4HfA5B6nsaP7ZxHZf18w/1PwHeX3r/I+cLX4P8AxEtbqK6t7G2SaFxJG32pOGByD+dacHw9+LUEivCsCFFKoFuI8Ip28Adh8q/lXv0XiLQ5I43XVrMeYVChpQpywyBg859qns9X0u8bbaajaTtkLiOVWOSCQOPYH8ql5vWe8V9xpDhTCQ+Gc18/+AfPcHgD4uwSeZF5Stxz9pj7EkfqzH8ax2+DPj9mLHT7YknJ/wBKSvpv+2NJwT/aVpxMYD++XiQDJTr94DnFRJ4h0GSMSJrNg6EAhluFIOTgc59qFm9ZbJfd/wAEJ8J4OaSlOb+f/APmj/hS/j7/AKB1t/4FJR/wpfx9/wBA62/8Ckr6X/t/RmeJI9StpWlm8lFjkDEv3HHpkZ+tLNr+hwttm1iwjbaXw1woO0AEnr0wQfxqv7ZxHZf18zP/AFPwHeX3r/I+Z/8AhS/j7/oHW3/gUlH/AApfx9/0Drb/AMCkr6jsry0vUZ7O5huFVtrNG4YA+nFT0f2ziOy/r5h/qfgO8vvX+R4/8A/AfiPwlrGp3et28MMc9usceyYOSQ2T0r1q4/1sf41NUNx/rY/xrz8RXlXm5y3PfwGBp4GiqNO9l3Ipv9U30q3VSb/VN9Kt1idgUUVhv4ktYvMkuInjt1lkjWQHcSI2KyMV7KCPc8jigCHWPFlnpV7Nb3NtdN5ThSYoWfdlVIAOMEksBjOe9THxNaPpl5eQwz7rVAzxSr5bA56YPQ4wfoR61TuvFnhwxSG6jO08ETQgbydgA56kh1/A84qMa54XtUnvPs5XLSEs8YBcA7XI3H7oKKvOOijpigC/beJYJNVXS5bO5iuSSpPymMMATjOc/wAJGcVRg8b2CtHBdwTLduzr5MQDFWAztOSOSOh+6cHBp0HizRJA91JbNFGN7B2jBYorMrScfw5H156VFea9otpDb3FrowkHmOjYgCGEAKSx44BDqcnA55IoAuW/iq3urKa8t7SYRxRq5EpCsdxXHAJ7MDTZfGWmQ6jd2csNzH9l3ebIwQAEMR03Z5xkHHIqOPxLom6BVtNzzgINkQw3B4XPX5l29uaSLX/DN5cSRLZiQErlzagq7uAwX13HryO1AEcvjrTkkZvs908AHy+XHvkkO4L8qqfU98GpLzxhCtjdXVrauywTRxL5mfnLMR0XJHII5GfpRN4h8KxXV1aSQRbopSlztgVlU5A3NjPUkD1z2pH1rTCsKtomILlp5Jy8IIQQsAWcKCCSW4z+dAE+j+Kob6/FlJbPHcSMfLjVgcRjHzljgEHI+6SecYyDXR1y8mvaBazIG04wv53O63VSr7CSRjqw4H/AhzViLxdpMlxJCv2keWQruYvlVzn5D/tZBHpnvQB0FFFFAFWPof8Aeb+Zp8H/AB8P/uD+ZpkfQ/7zfzNPg/4+H/3B/M0AeZfH/wAFa/4uGjtocEM32UzeaHlCEbtmMZ6/dNeU/wDCl/H3/QOtv/ApK+qqK9GhmdahTVOKVkfP47hvCY2vKvUbu+zXRW7Hyr/wpfx9/wBA62/8Cko/4Uv4+/6B1t/4FJX0zc61YQXf2Vpcz+YI9gIByQD3I4wagj8UeH3eVf7WtE8oMXLyBQNrFW6+hUg1r/bOI7L+vmcn+p+A7y+9f5HzfH8GviAjq66da7lIIzdIea1k+H3xaRVVI7ZVRdqKJ4sIvHC+g4HT0r31/EWhhgiaraSyNjbHFKrO2SBkAHJ6inS69pMEjpdX0VtskMeZmCBmHUKT1x/UUnm9aW6X3f8ABNIcJ4OHwzmvn/wD5/n+HfxTns57Wa1tJFmCh2NwmSA27HBwcsckkZPrTx4B+L2AMxEhzIGa5jLBiSeD1HJNe/trWnrI484GGONXkuMjykDDKgtnuCCPqPUUn9v6Hu2/2vY7tyrjz16t0HXvg1P9q1f5V9xf+q+G/wCfk/v/AOAfP9t8Pvi3bxhIBCg2lci5jzjGOvrgY+lUdT+FHxK1KcTXlnbSyBdoP2mMcZJ7e5J/GvpS11TTbqYQ21/bTSHdhElDH5evA9MioZde0eOCO4bUIWgkkaMTJlowy53BmGQuMHqR0prNqyd1FfcTLhXCSXLKc2vX/gHzP/wpfx9/0Drb/wACko/4Uv4+/wCgdbf+BSV9Mwa5pM9zLbw39u7RKhchxtG7dtGfX5TxTF8RaAy7l1rTyuWXIuE6qNxHXqBz9Kr+2cR2X9fMy/1PwHeX3r/I+af+FL+Pv+gdbf8AgUldP8LPhb4w0Lx7peralZ28VpbO7SMLhWPKMowB7kV9BRssiK6MGVgCpHQilqZ5tXnFxaWprQ4UwVGrGpFyvFp7rp8iO5/1R+o/mKo3P+t/Cr1z/qj9R/MVRuf9b+FeWfTF22+63++alqK2+63++aloAp3uq6bYzJDeX1vBI5AVXcAnOcfyP5VQ1pvDl1dQw6nLayTBH8sO33QCCx9uVHPtijXNB0u+uWvL6aSImPyiRIEXHPtzkEjn8MVmXPh3wzJYtez6g725zcmY3ClS2P8AW9ME4xx932oA0IYvDaSwafHcwtJukWKL7SWOWT5gOf7tQf8AFHxpOpuLRk3QtMGmLjJdjHkEnqxbipBpGg6dLb3Czm3O5YIysgAYtvwvA4z5jdMdqg0/RPD9nbS2drqEhEkqK+2ZWbzQTIp6cE5PHTHagCM6Z4Vvmg1KC8/dsrTBY7htroASRtzwoJJ2gYyeRUVtY+HbGWKeLU5Fls4hn96RLIQsbkkk5YFFQY6AZH0s6fpXheK5gvYJkVniFugkcASrtIGAwz03YK4zk9akPhvQJojHJO07OnzO0wLMu3aOnYLx+AoASTSfCaW0ltLNH5Uk32qRXvG+ZiFGSS2SMbeOnSq8dl4P89NPS62mYBkVbxwspwUJGG5OBtPqMClOh+F4tSibe4nWQjbktyknmjcSDtCk8HIGCBzxTrnwxo4tZfJv3hklQoZTIp+UljwBgAgsSMYwQPSgCSaz8Kabc29wZVimV4xGEndixdlVBtBO4ZC4yMd6qW2l+Eby0kaWfdh3EkjO8G47yxxyMqDkDGRjI6VfhsPD82qwzQyuZFWOeNFJ8tTtUK2ccEqijBPQZx1NUv8AhHPDGos8P24zPAzEKsiAw5fJ4CjPzIOWznb1xmgDX0e78P2dl9m0++tVgjd1x5+cMGwwyT6n9av2WoWl5j7NN5m6MSD5SPlJIB59wa59vD/huzdtTkn+S2xMx3KVQK/mA4AyMNuPHqR0wBuaZZ2sCJcWzOwaFUVieq5LD/0I0AXahuP9bH+NTVDcf62P8aAIpv8AVN9Kt1Um/wBU30q3QAVzV5qnhJNUnguvK+1pKPO3WznawxhiduMcjnp710criOJ5G6KpY/hXMpJ4VeO4vLfT4Lid5QsqRwgvJI79MnAJ3A5OcZByaAEbUPD82x10oyJJ5iljBtwieXufBwcYKnpnC8dqkOp+FLrT5bhoQ9vC2x91jJuBZzwFK7j86nOB1HNPhu/CtogttltbFN8ZjMf3d2BIMjjGQAxBwCME8Un9o+EVjMQa1AkHmGMQtlvmP8OMk5JOOvOe9AEbap4NH3hbKC/mAtasAxzjcPlwRk9Rx19DT7jUfC8moRafLbiSUN5g/wBEcop2pgk7cchkH5Cq1/ceCbdTC9raylzkRpbltxPyHoMY+bB9M81PLN4PvLrzLiO0e5nwhLRkkjhSM4+6CcEjgH3oAj/tTwjJK6i3iZGjDeabVgjfKRtB29duen061Tt7rwXDeC+bz47iR4nMSrcPHvA+TamNpxjqBwRzipkbwpvnjisBbPbXAVo1RQZDCRjIGSqAhTltoPy9QeUvv+EKvfIX7RBC1vIJFaFcY25xzgjHXBHU9DmgC6dS8JRXk8DRxJIZWWVns3CFwx3ZcrtPKnvjgntRLfeFI57WykhVXRd0K/Y5Nqh9ueduBncuQfUZpL2XwrdWV55rQokQ33JERDoHznIIzzuYHjIyc4pbrUPCdyTvS3u3ZvIIWEsTyqnt90EKCemQB1oAqLrfghYlMcaGNztZhZSYXaH+8SvGNjj/APXUdsfB7Xialaw3TRySR/vFWfyVkBURrs6Z6HpxtycUkN14KD3EL6XFC1sZEAeFTuCOysVwTgbgfvY5YeorQgvPDFxZ/ZpI4ViL7mjdCV3JkDcRkbsLwCc8UAdJRQORmigCrH0P+838zT4P+Ph/9wfzNMj6H/eb+Zp8H/Hw/wDuD+ZoAnqrqmoWmm2wuLyRo4y6xgqjOSzHAGFBNWqpazp0GqWgt7hnRVkWVWUKSGU5BwwIP4igDL1D/hFPOk1G7msxKsuXk83D71X7vBz0H3f0qpNbeDrnZHcSKGnuCUV53BEh3n1+XOXI6daS/wDCml3t1ayWuorDt8xpFCpIZVdiWxn7vJbkDvViHwz4fjIn89mXnaTMu3J3ZPHU/Mev4UALdWHheyYXEjJE0Y2FluGBUAlucHoMMfzp0lz4Xmtpbz7QkscMuXMbOxDuyn7q8nJVccdqryaR4VudYuppJsXTyMJQ0pUM2BkDPBwAenTcfWrL6TocFpcB74IJ0CSyvIh3AMTyCNvVj270ANitfDE1sWhuhHFEiwsEu3j2mMYG4ZHzLtxk8jb7VCLPwfHpZ1BWQ2kcTZdZXOEOVPGc9WI6d6bD4e8OTxxyQahKY4ztixcAhGQnByRklSW65685qW38O6F9mulmnjubWaSPcpkG3CDhW55ySSemSaAFsbbwzays9nfLbvDJ5cv+ksD8o/1Z3H7oC8DpheKhn03wfb6MbaW5UWMWZnX7Y7bt46n5stnHHX2qSDw34dhwPtTM23ZGXuASo5HHqcknnPP5VGPCPh1pnuBdTmQq8bv9oHRvvj0GcnPpnjFAEt7YeHJLi7037dHFc3pHnRm4LEqrhiFBOE5ft/eqF9I8GS3ZiLxeZE3mFBdOFUy59DjnnA7fjU+qaPoa3E+o3F9LA1wrSF0dQu1MOSOMcbQ2evHccVFH4T8NlY1WdmCbWiBmVgqjOQAQcg5bOc9eCOKAN+11TTrq5+z2t9bzS7PM2xuGO3OM8e/FW6ytG0fT7CXzrB2x5YhYBwykKABn3GP1NapoAjuf9UfqP5iqNz/rfwq3dN+5P1H8xWfdSDzfwoA0rb7rf75qWorb7rf75qWgDH8QxaTqZj0a+vUinLLOkauokOCcEbgcdDyOeDzWQ3gzQ2t0j/tG5ESRGFAHh2qpVQ3GzGSFH06jFamu+HYtXunknupEikiWN40UZJXzNpz/ANtG478VRj8FWP2yW5nuppzJK0gRwNq528AduEA4oASfw7pH2N4b7UHhKzy3IMM/l+WcAj6hBggHj1FT2vhzw+9v5MTrLC8kTlAyYZo0MYJwMngc+47c1Dp/hS1h+3Rf2ncXBliMEu85KZj259jtYfXirp8PafLrh1ZZT9oSXcQuPlOE4/JB/wB9H1oAy4/Bfh6dUaO6uCqpgYZAcfMOTtz3bHpk4xUv/CL6YrpFaXgE/nC4ldthc4zgAAABd3UYxxjFSL4LsAQftVzu3OXYMAXVmBKk+mAV+hNRReENP3MG1GcmLasuwhcKAMD2yACT3OT3oAm1Xw/ot5LJJf3zPNcRgtzGd+xCrMFKkHIIz1Hyr071ZPB+hlIRLql4yeejoHlj5dSzqPu5zksfX3qfR/Cdnb+XLDfyzKsLwg4ySSGUncST35HTIzx0p7+E7EWgsVvJkLEP1GWKhwT7/f5+goAk/sLTZoza2+rXCKBGGSKSJiXRFCucqTu2BfbHOO9UE8J+HUne2i1OZJjb/OiyxbjFuYZOVzjLEZ9quWHhG3s70XMd04JZnfagUsWjCEZB4XgEDHGOtM/4RGyj0+a1a9kWS5EaeYPkzsYsoABBwe4B55PegBknhHw5m9t/O8t76BElAaMOUQryPlzg7RkHK9eOTW9odnFp+lW9nDdTXUcS4WaZw7v7kgDJrCtvBNlBdi4F1IzZYncgOCccAnooIBxzWt4b0aPRLAWqXNxcHczFpZCeSxbgE4HX+VAGpUNx/rY/xqaobj/Wx/jQBFN/qm+lW6qTf6pvpVugBHVZEZGGVYEEeorDmh8O2qXFnKIrZUKBiXKYZmZ12tnO7dkjHNbjEKpZjgAZJrBjm8Nax5d7FdozyyRsjrM8T7sMqYGQRlWYe4JoAqW0ngmSBrlbqyCyo5YyT4IH3n6n5f7x9zmiMeErORruxWC6njmSJxBOGYSMSy7ssBnknk0wQeCpLP7cLqJIHU5b7U6AhU28jPUKO4yKksLDwe+kzpaSxizS5DSEXLrslViOpOR82fr15oArzw+AIJY2kn06KUqI0AuPnGXBwADn7xGcfjViKXwVGzTQXFg4G4O6T7liUHc2ecKu4ZPbJ9TUVrY+Cij3UUyRh5ZELvcyJvkVjvILEZO4H5h1JPPJq6bTwxp2lXC+dHFayoI5CLhiSpzgAg59cYoAbdR+HRfT3FwrDaoM120zCMBsERli3Q5B29Oneoki8Ex7rMTacN5P7rzxxgk4Azxg56dKlu7fwtwk18kWQECrfOmTGOvDfeAH3uuB1pJbHwkbcxvJbCIK64+0kAD5i3f/AG2P4/SgCC7XwWtncQSzW86XYWSWMXBdptuPm65PBXJ755qZ4fCFu8LyPZ2zoFdQ02wgO25QeehbBwe+KgfRfBgupI3KJLAPMZWupFC7/wCL72Od2M/QelWLvTfC926xTXIbayjyxfOqlkXHIDYJA65/pQAx5vBM8TE3emGNHd5Ns4AJkO5t2Dzk4PPoPSnHT/C080VnDdQK8sgk8iO4B84o2/JU5zzzkc++KSbSPDEiQ2yXCxCJljCx3TAkFQAmd2eVUfXHvUelxeDlvnmsrpPOtnaRh9qfahBKngnGAcjHQUAdRFGsUSxpnaoCjJJOB7mnUiMrqGVgykZBByCKWgCrH0P+838zT4P+Ph/9wfzNMj6H/eb+Zp8H/Hw/+4P5mgCeoNQWCWzlt7lisU6mJsEg/MMdR069anrN8Raa2raf9iEvlI7jzGGc7O+PegDLj8L6FbSASXL+dIGTLSIjNuRkIG0DHDHhccgGmDwvocM8Ty38h2yhvLd4grycgZAUfTAwOOmaZ/wj9haavZ3dzqyG5MmY1kVf3jg84Ge3QY5GepoufBeneaZWu3UNtUb+cNnGRzgE/TOec9qALGoeFtIu9Ve+ubqUzSsDs/dhcDjGNuT1HJ56DNUZvBHhkSx7rl4907tGgMQBkPX+DkjGOcnAwc1ZHhbT5I3uri/eVgzM8xAAUgMpx6YyT9RTdO8L6fp80V1/aTypbyBWMh3ncCQoJJOD8+DjGfl4GKAIB4R8M6pFDPBqEksDM8q+TLGUkZgQW+71wTyPWtGPw1o8dq6W8xhQzLLuTyyAwLEcFSp++eoPaqqeB9PS0S1juZkjCFGIADEFdowe3v69KlPhbSpbS601LhgrvukRcfKSG7fSQfktAENp4H0GOOX97NOZs5kcxk5O/JBCjn5yc+uDTYPBmkrgTX8zyM7+YB5QV9w+6V284A+p75qUeGkU6kLO7Rd8XlRDtDITuLkeo+TH+6PU1UXwjpcrO1vrU3lBo7hts24hQDjJzjB57dM9eoANSXR9Kj0qKwutSleFIpIUaSVAQki7COAB9KqT+DdBe9kuJLiZW2soQOiiNc5YL8uQCDyM9GPfmnXfhOzv5ba5h1BxHbwrFEgUNGdvqOh5/XvSSeCrTyFhgvrmLC4LnBc4zjnrzkg+oxyMCgDU8O6bpWixSadp0kYLubhk+Tdzjk7QM9uTk+5rSkbArG8OeG4dElaSO6muP3flqZQN2Mg8t1PTj0HFadweKAOW+IHjDTvDNgGucy3Mp/c26H5nwep9B715PefFvXJbgvDa6fFH2VgzH88is/xdfPq/xSc3PzxLfJbqjcgIrAY/n+dfSH9l6b/0DrT/AL8r/hXy8a2LzOtUVCryRg7bb+Z91PDZfkeHoyxVD2s6iu9bJbaJfMmtvut/vmpaitvut/vmpa+oPhRHG5CuSMjGR2rk4fB+YoYm1Znt4ypZEix5jLwSTu7jr75PtXQ63YjUtJurFiFE8ZTJGQD71zbeELyNkaz1iSBQJCYlHyeY247+cnjIGOMjNAEr+E0h2SR6q0ewIFMibgrgRgEfMMFigz67iKhfwVm5gkm1qYosm4ps2+YSRuBO7kHGMHNFh4NuLeJ1fVnaRmR/NC4bcNnbpwEwOP4jU1n4Xvo9VtbyXU18q3CgQohwxA+8Sec5yev8R/EAku/Cfn6lNdrqksKSSrII0T7mMcqScg8AZ6YyAOSap3XgOK6hEVxqcrIInj8tVZY/mjCbtofBPGecg5PFTN4TvmjONduIpNrhGjz8hZQu7BONxxuPuTij/hFtQ/sy7s11ZozcLEu/G8ptzkgke4wMYGOMUANfwYouRdNq8wcNGQW3YXaegXftwfQg8nvSX3gw3WpXl0dalWS6fzAvl/6vB4IG7Gfujpg7RkGpT4UuTPbvJqjzIksU0iyAnLpIH3jn7xChfTFRP4S1F7ye6OtN5kkzSKQmPKBKHgd/uZ57nOe9AFiTwiX05bT+1JVIufP8xY+R8oUjGcZOMknPJJGD0YfBomkL3uom5LMXYtDyGO/hTu+VfnzjnkdaZf8AhrUv7F8i31QrPH5rKxLAZaPaPUjJ+YnqCxx6U+PwncmX9/qjmFiS0S7sbT/yyHP+rHUd8k5oAW58Ks+tLqUmtSBh5JVCnGI8c/ewScNyQcbvYY6oHIyORXLaZ4WltdyvdRmPyDCiqpO3MezIzz6cV0trF5NtFDnPloFz64GKAJKhuP8AWx/jU1Q3H+tj/GgCKb/VN9Kt1Um/1TfSrdAARkEHoaxrLwzpdpew3USy74GLRBnyEJUqcfXcetbNFAHOf8IfoyQ7Wa42AAMWkHKrgoCcdFIBH05zSW2m6DNp8nl3MiLKxkMrtsYnczFhuAGD5jc4xhuK6KaNJoXhkXcjqVYeoPWsCXwhps9zBcXcs91JBH5UZlWMlU7KDsyB24655zQAg0vw1Nb/AGVbiFkgym0XAJTLeZg8/wC0D9CKgt9G0HZPp5vf3kVyZX2vs27k+5z22HJ/3ieM0HwHoRtprdlleOXZkOI2wV246rg52LnORVm/8IaTeXDTSechcqXCFQG2hQv8ORjaOmM9DkcUAY48L6CmsotvetFbwRfvYjApQq5+UecRx1GOdxHerQ8M+FftJWOdFlKMOGjb5WJAGSpHBzjv65rSu/C9hcX8l5508TusY2oI9o2fdwCp7E8HjuMHBqongnSlKEXF5lcAHKcgAjGNuOhxnGe+c80APvPDnh/UnJkuDKYwqACZW2MuMHBzk4UZzkcdKhufDXhycxtLfPst1ZoVFwoWEEnkcdAWPXPX2GI/DvgxdNdTJdKwVZArRIFcswChi3qq5A9Nx68VJB4D0WG2WGOS6DK4kEnybsgk9NuCMkkjGDQBNaeFNDklttQhMspUI8TlgwKgccEc54OTzwMEVNdeE9JuklWZZm8yUygl+UYknjjoCxPOa2bK3S0s4bWMsUhjWNS3XAGBmpaAGW8SQW8cEYASNQqgADAAx2p9FFAFWPof95v5mnwf8fD/AO4P5mmR9D/vN/M0+D/j4f8A3B/M0AT1neJNMbWNHm09bprYS4DOq5OM8jqCPqCDWjSNu2nbgNjjPrQBysXhGP7Db2sOpkQxtMJGWIFnEkqSHnPDBk6/pVQeABsjjGuXkaohXMe4vyck5Zm7gdc47YzU0HhDULW3ktodcmkhk+ZvMGGL8lj8uBhmYk8fnTB4NvFtpY4tWEUjlCJFj5BBJZsHgMSR07KKALdh4Wt8XTHU3naeOSCRlAwoZQNoGTgDqBTJPCMVzcSXEmqSNcM4MzRrtBOSWGM8Agj8hRp3hnUrHUra6i1cGOAufKMfDbsgg9+mD9QOtR3HhG/N1dXNr4guLeS6lMzkIOH5xjGOMCMc5+6eeaAHw+ColvBczapdXDYXf5jNhsH0DbcHjPGc85qpH4JKRRzWmqmWYKY45cY8pG2A7CCeyHrnO7k96t6b4d1C01gtLqrzW0jvK8ZJA27Qqrj68kk9z1zxFb+C5bWyhtLTVHgRIzGGQFSg27RtwePf9KANQ+HoV1k6obyRSpXYh+6iqpBA56HPP0rIbwDZJFHt1K4RI0QNliAQqsAflYdA3fI68HNW5vCW/T3tPthdTMJVEmWCkbxxz6MB/wABFNTwlOn2yH+1JWtp7SS3jibpFuBHHcjnPXrQBHD4JEcm5dVlX94rEJHtHBJz1+/zjd6cY70q+C45bZ0uNWmnkKhBIFxsI39BnrlwfqopT4Vv8g/2rkZ3eWd2wj/nl1z5Y+8O+faktPDOp6dcrdQaw106yNIPtK9SwwVOO2ec9clueaANPw5o8mkyXCR3xuYJpXlfeWZ/MJHcsQAAMYAH0HfSuFyKTTbP7Gk679/m3Ek3TGNxzippFzQB86/FTRrrw941/tqKHda3E63EbY+USAglT6cj8jWpJ8Vrd5GkGh3cJc7nWHVJY1LHqcDp+Fewa9p1pqFhJbXkEc8LkBkdcg8ivPr74XeGmuS0f2uFT/Ak3A/ME/rXy2JyjF0qsp4OStJ3aff7mfd4LiHLsRh6dPMoNygrJpvVedmtfv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4" descr="data:image/jpeg;base64,/9j/4AAQSkZJRgABAQEAYABgAAD/2wBDAAUDBAQEAwUEBAQFBQUGBwwIBwcHBw8LCwkMEQ8SEhEPERETFhwXExQaFRERGCEYGh0dHx8fExciJCIeJBweHx7/2wBDAQUFBQcGBw4ICA4eFBEUHh4eHh4eHh4eHh4eHh4eHh4eHh4eHh4eHh4eHh4eHh4eHh4eHh4eHh4eHh4eHh4eHh7/wAARCAC+AY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aRtxC4ABxzSb5PVP++T/jSD77/7xrnb+TxYHCWVnEVDS5keaP5hn5MDt6c9O4NAHR75PVP++T/jRvk9U/75P+Nc4v8AwlogtkHkeYc+c7lDtzIeeOuExjA65z2qJV8aIJGX7I7bWZVdxhmxwuf4RmgDqN8nqn/fJ/xo3yeqf98n/GuX1FfF8kVv9lCRy+VGZv3ibQ4c7gOh5XGT044Hap7xfFn2mZrZrRoiW8pTgbeG259ei/maAOh3yeqf98n/ABo3yeqf98n/ABrl7tvGmAtvFbMY93zb0UTcfLnrt754647Us8/jGLTDItnbSXSzgkeYuPJ2jPA6nORjqevA4oA6ffJ6p/3yf8aN8nqn/fJ/xrA8JXHiC5QS6xEiRNECvADb8jsAD/e6gdsd636ADfJ6p/3yf8aN8nqn/fJ/xormotc1OG5aO4sHmiBfMqROBkdNvy8jtzzn1xVxg5bGVStGnbm6nS75PVP++T/jRvk9U/75P+Nc0viDVDcEDRZTGQuAdylD824E7eTwOBx71bstU1KZbwyaWUaGHfFGGbMr5cFQSoH8K/nTdKSIjiqcnZX+5m1vk9U/75P+NOjdt21scjgiuJ8E+JfFGsa9e2WreHU0+1gztmxKucHAALLhvwxxXaL/AK5PoaKlOVOXLIeHxEMRDnhe3mrfmSu21Cx7DNRb5PVPyp1z/wAe8n+6ap6qbxbXdYp5kwljJTcF3JvG8ZPH3d1Zm5a3yeqf98n/ABo3yeqf98n/ABrmbR/GEmpIbq3hgsxcZISWNmMXGAePc9OgHc80jjxlJG2RbId/Cqygleuc/UYHseeaAOn3yeqf98n/ABo3yeqf98n/ABrnrQ+LlvIFnjsXtzGxkYuAVfacLgAkjOORzyetQiPxjHBbN5ltJMIilwiupBbLHcpIHONoGQBzzQB0++T1T/vk/wCNG+T1T/vk/wCNcz5njRo/mt7ONkPRGQ+Z8/QE/d+X26iq+rX3jKLVvItbKIW0s5ELKVclAOp4wvPPJH1PSgDrt8nqn/fJ/wAaN8nqn/fJ/wAag083JsYDeKq3OweaF6Bu9T0AG+T1T/vk/wCNG+T1T/vk/wCNFUNcuLi1tFltlLN5g3KqFmZe4UYxn6/nTSu7EzkoxcmX98nqn/fJ/wAaN8nqn/fJ/wAa5v8A4SDUBbgNpEgnKEthZNinIAz8ue56Z6fjSrrurGJsaG+5Q33nYZIwOgXvnIGenetPYzMPrlLv+DOj3yeqf98n/GjfJ6p+X/165Dxp4i8RaTo1rd6PoH9oTSqpl+WRhGT22qNx6d8Y4re8N3l9f6Ja3mo2a2dzMgZ4QWOz2O4Ag+3alKlKMFN7Dhiqc6rpK90r7O33mrG29A1Nkchtq4zjOTRbf6kfVv5mmyf6/wD4AP5mszoDfJ6p/wB8n/GjfJ6p/wB8n/GsfWJNeSWVdLtUlB8sxs8qKq8/OCDz0/8A1iqVsfGAgkaZITKZU2qWjwEwd2MepxkHJA6EmgDpd8nqn/fJ/wAaN8nqn/fJ/wAa5YR+NN+4yWoYxrk5Xarck4X8hn0qZT4qdIvPgSOQXL7jBOm0RY+XIbGST27dTmgDo98nqn/fJ/xo3yeqf98n/GudnXxWbO38gwLKLVBKjlSWl2nd8w98dPU0yb/hMPLljRbfLE7JUZAYx2GD1/zmgDpd8nqn/fJ/xo3yeqf98n/Guat5PGXkXBuLS283yW8pUmTHmb+OSP7vqOMdzUWg3niy51RlvraKO2jm2yDAAA2jOCeTznGM9ue1AHVb5PVP++T/AI0b5PVP++T/AI0UUAG+T1T/AL5P+NG+T1T/AL5P+NYGqarqVnqjxw2ZuoeMBUYADb0JA+8T06jB7VFN4g1Dzj9n0eZo1JGGVwXHZs7eB+vHTvWqoyexzSxdOLafTyOk3yeqf98n/GjfJ6p/3yf8axLHVtRuNQggm0v7PC5O9yzNjhsfwgdV/IisAeKfFreN49H/AOEWEenu2PtD+ZwP7xcKVHA6fhmnGhOV/LXcmeNpQSbvq7bPc7sSOCN20jOOBiuc8YapeWF7Els6KrJk5UHnNdC3b/eH865D4g/8hG3/AOuR/nWJ1nX/AMT/AO8aWk/if/eNLQAUUUUAFFFFABRQOTxTtjd8D6nFADaKd5bdhn6HNNoAKzNV17TNKuPK1C4NsPL8zzHGExnbjPc5I4GetadVbvTrG7lEtzbJK6rtDEnIGc8ehz36igCkfE2h7A39oAqVDAiJyGBOARhecnpjrSx+JNGeKSb7aqwIR+9ZSEbIzwSORz1qePRtKjk8xbCEN64zjnPHpzTRomlKkcaWcaRpJ5gjUfKW2lRkewJwO1ADNP8AEOi6hcR29lqEc8sih0VVblSCQenTANai/wCuT6Gqdppen2k5nt7SOOUjBfktjGOp+lXF/wBcn0NADrn/AI95P9002nXP/HvJ/umm0AFFFFABRRRQAUUUqqzfdUmgBKKXbzjcufTcKGVl6qRQAlFFFAGS/iTSI724s5roxS28nlvuU4zhT2zxhl5OBzUV34q0S2fY9074YqzJC7KuGCnJAxwSK0LjTdPuDmezhkO4vyvUkAE/kB+Q9KjXR9LWNI1sIAiZ2jHr1+ucCgCG68R6HazrBcalDHK27CcknAyeg9MH8auabf2epWwubGcTwnGHUHByM8Z68EVBJoulyNK0tosjStuYsTk8AY47YA49qt2tvBawLBbQpFEv3UUYAoAntv8AUj6t/M02T/X/APAB/M062/1I+rfzNNk/1/8AwAfzNABRRRQAUUUUAFFFFABRTvLfGduPrS+W3pn6GgBlFBBBwRiigArIu/EWn2l89pdC5hKyCPzGiOwsVDDBGexHPvWvVeeys52LTW0UhYgksuckAD+g/KgChb+JNHuJQkN0XG3cz+WwVeQOSRjuP59KYnirw87BU1WFyZPLAVWOX4+XgdfmFWZNF0t4pYxZxxiWIwuY/lJQ9R+PT6U/+x9L89ZvsMPmK25Tg/Kcg5A6DkA0AXW7f7w/nXIfEH/kI2//AFyP8669u3+8P51yHxB/5CNv/wBcj/OgDr/4n/3jS0n8T/7xpaACiiigAqDULyz06xlvtQuEt7aIZeRz+QHqT6VOBkgDvXzX+0V8cvC2l63PoFvNNqkuluUktbcYTz++9zxx0796zqScY+6rsunFSersj0zWvG9/qTKuhyfYYFfO8gM8q46N/dH05r55+Luja/4pvrrVbO5jYwzlT5c7O+VABwx6cgnHvUvw7+Mmh+ILI2M2mzWmuSt5ccECF42HPzhu2ByQfTity9nmMUdzpdzai2MzfaYycZ45Ye+cV4eMxFWDs9z38BhaVROS2POvCuu68mhXtxp2r3ulajphAleG4ZTIh74HBYYJ54r7A8K+LNmjW39s3P2iJLdWa9Iwxwoy7Y/OvhIapfaZreuWfOy/k8pPRk3ZJ/z7165DewW/gqPWNA18JBdk2z6Y0xaJyOpAOTGw6kDgg+9OFarS1XqY1aEJuz7n2DFJHNDHPDIssMiho3Q5DKehFOrxn9nDXNWigk8O6zNLNDOWm052jICY5dM9geoHbmvZq9jD1lWpqR5Nei6U3EKKKK3MQoX/AFyfQ0UL/rk+hoAdc/8AHvJ/umm065/495P9002gAooooAKKKwviB4ki8I+DdS8QSIsj20eLeInHmTNwi/mRn2zSlJRTbA5X4yfFzQ/h3Gth5Y1LxBPGXgsVbAQdmkP8I9B1P618qeNPin8QvFdyf7R8TS2iFj/olm5ghUeny9fxJrnNW1G91G7vdc1u4a61G9mM1xKzfePoPQDpgeley/s/6T4a1TwjJqF9ptpPctM22WaIZZcDpnsOlcFafMryeh3UcJzr3jwWyF5JdXaea63JcKXkmJck9AGz/wDXr1Twh4v+JXg+VI7DxV5kEKgSQ6hIZYQB1G0nJ9BtIrm/2gdH0/RfF9jqWjyC2W+LJLHCRt3LghhjpT4rqS606O4uFR5VRSJTnHHTOepPHNYxiteV2fT5Hr5Tk1DFOtRnfmSumvLv6n2J8NPiHpPjS1jiVltdV8re9seBIB1ZM849uors6+HNF1e6s57TU9PuZYL6E+ckqvhQwHYenTPtX2H8OvE8HjLwXp3iGFQj3Ee24jByI5V4cfTPI9iK68PiYTk6d7tHlZnRwtGvyYWfNG2/n2OgooorrPPCiiigB1t/qR9W/mabJ/r/APgA/madbf6kfVv5mmyf6/8A4AP5mgAooooAKKKKAAdCSQoAySTwB6188/Fj9o+30aa6sfDFhdBIGKm/uLZgJyOvlBuNvB+Y/l3ruPjzr2rW1hB4f0RbhZbgebdTQnDKn8KAjpnqfYe9fD/xP8Va1ruvyaHd6jdva28/lqjzFsv0zyetZzlbY0pQU3Zl6++LvinUtUfV5tSv553nMkcVzdM6InoF6V1Vz8YG1R9On1D+0NMlRAjPbzldsnUOuMHB6Ed8j0puk/BbUfKt5o9Xs5lZAXS4td23I5AINYnjr4b61oMSulvBd2+8EGBCAn1ySa4nUad0er9S5onv2j/GPxB4U0201C4eXxT4bcCQySn/AEmOM4DAP3ZDxhuoI5GK+gvCviDSPFOgWuu6HdrdWNyoZW6Mh7q4/hYdwa/Pj4SeNtc0vXDorahOsVw5UoyhgW6cAivpf4TeNdS0jxRbWOoyMdNv38qVfKCBHPCvwB3wD7V2Rq333PMq0uSR9B0UrDaxX0pK1MQooooARu3+8P51yHxB/wCQjb/9cj/Ouvbt/vD+dch8Qf8AkI2//XI/zoA6/wDif/eNLVm2+63++aloAo0VeooAoSO0cMsiKC6Rsyg9yBxX5h+IfCOvjxlfWV9JFf6tPO8sqWcnmb3YlmJPbkng8/Sv1E1CD7VYXFtuK+bEyZBwRkEV8UeDfAM/hP7ZrGrTfaZkYxMseSd4b5gT1PJH1rlxNSULWOzCUY1G+Y8d0HRvEOiapb/Z9P1C1u2kH2fETKS54wpxg/rX0dpfhXxJc6HnWrwLcBCTGFDSHjueg/WtH4VpeeIrqbxPqV1vghZrW1tkXbGm0/M+DzuPT8DXfTzdQMYH6VzuhCtrUR0+3nQfLTZ8f6voV1pfxEks7oSMJE86KZ+dwZSQT79vwr0z4K+C9J1u4TV5tMlt4bZssrSEiaX6HhQPQVY+ImiO/wASba6SCSY3Gm3DRwxvsLMoOFU9iS2B9a7jwh4o0Kz8Bw6qc21tbqIngC5lWXONmByXJz+Oa5nD3rPY2lVbgrbs9H0ACz1G0eEBESRRgcDGcY/KvRJBiRvrXh3gvxZqmo+LdJ0/UPC91p1pqMv+iTPKGY7RuO5QOOAT1r32vRwjTi7Hm4lNNXKNFXqK6jmKNC/65PoavVDcf62P8aAIbn/USf7pptPm/wBU30q3QBRoq9RQBRrwr9sjVTZ+FfD+n7iqXN7JMeM5aNPl/wDQjX0HXz3+25ayL4S0DVgrmGC/aCQqQAPMTjPt8prDEq9JgfJes3EaxQW0z/eOH4xgn/8AXX1L4ZtdA0jw7AtlZCAG0CkmQDeSvUAnn618k65DHcTxzQkmPyvl5/I/pXu/wb1zUJPh4rtJBf20AZSk+S0bL/Dn06V5uKvyxktj6HBtNtHI/tLDTYV0JbIyR3GZJW3uW4+UZGT0zXC6fr2oRwRW43xQsySsECscg8kdwOhxWb4j1jVvE/im8u9RlV5DIYokxhIkB4VR6Va0SGW31BZ1EShIjv8AMTIGeMkfy+grRx5IK71X6nDia0lJzpvl6fLY6Gz1aaTUftFyyxny2RUTnthW2+pJBIr6V/Yo1mbUPCOvWM9w0/kXaSqcfKu4EED/AL5r5OgdY4553gkaFWDRyN164Jr60/Yh02SLw3r2qh2NpPcRwWwAwgCKWbHvl+TWGChavdI8lPU97oq9RXuFlGir1FAFO2/1I+rfzNNk/wBf/wAAH8zUkfQ/7zfzNPg/4+H/ANwfzNAEFFXqKAKNKoywHvV2igD5X+L2tXtr8abhIr64S0ktpGuYg2VcICqjHb7tfLl5oLQ+NdNukWX7PfXu6KRzkkBhn9a+i/2gYZrX4z6onlyEDSWkjYLwdxY4/wDHq8iWTUQnhaE2Yle0mLFT8v3lyQSeM85FYwpubl5L9TshOMIwv1b/ACR67px1yBVk8mCKKNeJhOzO3ttxjH41Z1iPVL66ZoFtZogMMJ3cFAR1AUYP40y71K5XQYmZJBathfOgUNsJ6Eg9qNNuL+TUvKt7iW5cxZaR4ljjRR646k/5xXFqfQJRseQfD/QJLH48S7YBNFZzmQnbuEatjB/NuK9LPibVta1/T7Z2t4rY3LgpDFtJVZNvJOcnH0rT8HfZf7Sv7qGASXF7OVd0H3tkiKPw4NYXhK1S41awd/NUpcysm1ThmE3IP51VSs4U362/A8x0Y1J3tprb7z7E0+Y3GmWdwWLGSBGJPc45qapNHgNrpNpbt96OFFP1AGatV6Eb2Vzx5buxRoq9RTEUG7f7w/nXIfEH/kI2/wD1yP8AOu6uf9UfqP5iuF+IP/IRt/8Arkf50Adzbfdb/fNS1Fbfdb/fNS0AFFFFABXhnxg8N3Gkahe6hDl9M1CcXKrjiK427WU+xwGHuWr3Oq+o2VrqNlLZ3sCT28q7XRxkEVlWp88GlubUKvs5pvY8C8Crp+neGLbTbRgsnzSSrjnexyx/M0/VtVEMy28K78HMjA/do+Jnwl8VQ3v2zwhdie0H/LENtnTnpzwwx+NcL4w1u58GW6yazp92lw2dkUdu29/qCOB7niuelzKKVRWZ01uRzbpu6ZX+Kfja38G6xoV6tsL26uJSsqcbzB3C56fNtxVn4eeH7R9a1Pxf4uv7Wyyzak9j5uYrCL/npIOx6DOMknAHNeOWXh/x58WfGz61a+Hb+SKLaI1ETLHGo+6gYjGe5NfSdl4P8ZeAfhzdX0MuiWF9c3qyXst9mf8AcBCoRiFIPJ6dMZzUSip1EmrrqbYaDqNQUkm9FfY6HRviR8ObHVBe3moXAhtLaG4ju5bUrEi3G1VYdWHDAdOM17PBLHPCk0MiSRSKGR0OQwPQg9xXxpYJ4iuvGuq/6f4NRpbG28yWcIlg0R2+SI8jaD93HTnpX1V8Modbt/BOnweIfsf29AysLVNsQQMdmB/u4rspuNrKLWr/AK9e505xlkMIoTjVjK8Y6J3d2rt/4W9jpKKKK0PBCobj/Wx/jU1Q3H+tj/GgCKb/AFTfSrdVJv8AVN9Kt0AFFFFABWL428MaP4w8NXXh/XrNbuxuNpeMkjlSGUgjkYIFbVFDVwPh39oX4f2Ogai7aTYx2UFvAFMKjAxnHGep6H6Guc/Z+v8AZc6loMpRIblC5JB5YcD6da+4PHfgvR/F2ny2+oQgStE0aygcgHsfWvknVfg346+H/iFdWtdHl1WyilG9rTMgeMn0HzD3yPSuKVF2cXsevRxMHZ7NHjOuW0el+Or61eOTyorptysMMQCM/j1xXU+K7O10zULGO3na4sbqBbm2kTCmRHzhXHYg9SK6j4geA9S8Q+Oor62tJkTUYiy7o23RsONpx3z+dXtF+CXxI1XWxpcmjtDa2xCfbbh9kWwsCdueW4z0Fc1anzwTirswx8Vyt9SnoHgrSvsdrceItWi0lZrSa6tLUW7XFzcW8aktIF3KFQ7Tgsfm7DHNfUPwI1rwRD4esvB/hu+zeW9lHeywTReVLIsvJl28jk9gTjgV5b8Ym8WWN1q+hyX/AIVWzgtJTaWxgH2pbUR4IjYrwdg5Cn61P8DbTxc2seHru2ufCskEUEInRFU38dqQcbwBkZGQGPHvXVh6NOi/di723877+n6noxyKnHA+3lWjzX79OW/L/iv+B9MUUUV2HzwUUUUAVY+h/wB5v5mnwf8AHw/+4P5mmR9D/vN/M0+D/j4f/cH8zQBPRRRQAUUUUAeO/tJ+H/EcmlL4r8N6zPZtp9u63VskSuswJGxyCpJ285AI4PtXyx4z+KXiTwvqj2s2vafqckOEWI2ULljtHzNgfLyenXGK/Qh1WRGR1DKwIZSMgj0NfIf7QH7I/wDaV/c+IvhjLBbSykyT6PO22MseSYX/AIc/3Tx6EdKuMhJa6nmfwg8VeJLzw/NqG+PV1adxe2rsFZWJzuXsBz06V0vjzxjeReCtTubezfSQtuyiRmG8seAFA9+9eKQ6H8UvhbrEj3/hbWbAH5ZkmtXaCZR6OuVP1BpniXUPGXxAvY7HR/D2sXEAI2W1taySszep2iuSVC9S/Q9OGM5aXL1PS/hn8ZNf1e60nwpp3hyyn1SXEEBitg3nSepHG3OMse3Jr3Dwb4g8KWGq6XcajqGmXYa4uS66ZpjGJHgXfIBKXG7B7hCGxxXnn7M3wO+JXhOXV/G2q6bZaPeLpcsWmx375kSRiu52Vc7RsDDnnnpV7W7vxRqHizQLt9R8KTTvJdeVNbQqlurBP3xnG0c7euRn1raq4fy329P67HbkuWrGX5qiikpbtp3UW0/S+r8kz668L69pHibQrXW9Dvor2wul3RTR9CPQg8gj0NaVebfAO18Q2mg3i6tNoMti7o9g+kAeSwIO4hh8rD7uMdMEV6TVXv0sePiaKoVHTUlK3VbP0CiiigwI7n/VH6j+YrhfiD/yEbf/AK5H+dd1c/6o/UfzFcL8Qf8AkI2//XI/zoA7m2+63++alqK2+63++aloAKKKKACiiigAorzyC31qTXdW1GxSVvsWoStlrl/3qiMEQiPpgkjn3po8X6wLISNPbeWZ7dGujasEiMmd6FSckr7V4f8AblON/awa3t529bf5eZ6f9mTl8Ek9vx+/+uh6LVXVtOsdW0y40zU7SG8srmMxzQTIGR1PUEGuBn8Ya4kMGZLeOR7aSWMG1Ym6ZZSqbRnK7hit7SdY1i48TnR7iNI/J3TzNs/5ZMq+WPruLA/7ta0c7w9WajBO90tur26/MipllWEW5W6/gZCfBv4fi5lkk0czwSwQQNayys0OyHGwbT1xtHUmu/ijSKNYokVEQBVVRgKB0AFOor2Ls4qlSdRpzd7JL5LZfIKKKKRAVDcf62P8amqG4/1sf40ARTf6pvpVuqk3+qb6VboAKKKKACiiub+IW7+x4it8toBOrEPvCSgA/IzJyoPrWGKr+woyqWvb5GtCl7WooX3OkorzxfFmoW02jW1vZzQxyrF5sE0bOQrMVz5hOT0BHHcZph8T+JxaG5Etpj7JPchTatkeVLs253dW9a8r+38N2bt2Xp3t39fI7v7Jrd1/V/8AI9Gorgb3xfqkevXFpBGDCsEpw1uV2OsW8EHPzZPsM1V1LW/EE2nuJrxIPKezneaG3I2pJywIzyAcZ9ac8+w65uVN2uunRX79gjlVZ2u0r2/HQ6Lxf4D8LeK7gXer6ZHJerbyWq3UZ2TLFIpVl3Dtgng5xR4Q8B+F/Cs4utI0xEvfssdo13Id8zRJ91dx6D6YzWHpOq6lp+r3JWVZrO51K5Ur5LM3yx7gwOenHT9a2Ph/4gvtb+3LeKCsLIYn8ryyysM8jJ6EetbYbOqdapGm01J3X3a/d19RVsHWpUWua8FaXzel7d+h1VFFFeqeaFFFFAFWPof95v5mnwf8fD/7g/maZH0P+838zT4P+Ph/9wfzNAE9FFFABRRRQAUUVwOn6g1rBqN5N9ruPEkRnYWrtJt2g/LhR8u3bgj1rixeNjhnFSW9/wAO3dvouup00MM6ydulvx/Jd2d9RXB23iPXbr7Pb281u6y3ogS9+ysEdTEWOFJ6qRjrVaHxZ4gmtkugLdFjt7eWWMwEly8hRgDnjjnvXE8+w3Z9ei6avr0/Hpc6f7Lrd1/w+3T+up6KeRg8iuCuPhD4DkvoLqHSDaLDJPIILeQxxM0y7ZMqOmR6YpJ/FWuJcagqxRFoY7kmDyGDW3l/6tmbo2//APVXY6G13JpcE19NHLNKgkJSPYBkZxjJ6V14XMqeKk6dNPTft5f1062ZnOhWwlqnNZu603s1Z/h9/oN8P6Npfh/R7fSNFsYLCwtl2wwQrtVR/nvV+iivQbbd2cIUUUUgI7n/AFR+o/mK4X4g/wDIRt/+uR/nXdXP+qP1H8xXC/EH/kI2/wD1yP8AOgDubb7rf75qWorb7rf75qC81XTLOXybzUbO3kxnZLMqnHrgmmk3sKUlFXbLlFZv/CQaD/0GtN/8Ck/xo/4SDQf+g1pv/gUn+NPkl2M/bU/5l95pUVm/8JBoP/Qa03/wKT/Gj/hINB/6DWm/+BSf40ckuwe2p/zL7yhf+Krax1Ka0u7W4jWM/fxksgXLSAd0GOSM46deKh1DXdAv1g+0R3Unk3KvAAhBaZTlQOeuCDg8YIqy954ReaWaS+0d5JQQ7NPGcgjBHXuOvrUV3J4Luhia80g/d6XKDocjofWplRc1yyjdFRxEIu6kvvKkniTQW1YajFFPJOLV0E3IUKNrAMO2SwwSM1c0LUdCl1y4js/NN9dL5sjSEklQSBjJ4XIbA4HWnrdeD134vNG+f737+PkccdenA4qWLUvC0M6zRalpUcipsDLcoPlznHX1J/Op+rK9+TW99uvcf1qNrc/lubVFZv8AwkGg/wDQa03/AMCk/wAaP+Eg0H/oNab/AOBSf41pyS7Ee2p/zL7zSorN/wCEg0H/AKDWm/8AgUn+NH/CQaD/ANBrTf8AwKT/ABo5Jdg9tT/mX3mlUNx/rY/xpljqGn3xYWV9bXJT73kyq+Prg0+4/wBbH+NJprc0jJSV0yKb/VN9Kt1Um/1TfSrdIYUUUUAFFFZ8uuaLFI0cmsaejqcMrXKAg+hGaaTexMpxj8TsaFc7b+LtPZH+1xT2siMRJEyktH/d3DsWPTrn1wQa0P8AhINB/wCg1pv/AIFJ/jVBZ/BqsGF3o24EkHz4+/XvT5JdiPbU/wCZfeIfGehq4jklmikyf3bxENgdTjuMgjjP5c0lz400aAMr/aDOM/uAg8w8D+HPuB+vTmpXvPCDuHa+0fcCTnz4885z39zTWuPB7SNI17o5diSx+0Jk5GD36Y7Uckuwe2p/zL7zejbfGr7Su4A4PUU6suPXfD8caoms6aFUAAfak4H509de0NmCrrOnMxOABcpkn86OSXYftqf8y+80aKKKk0CiiigCrH0P+838zT4P+Ph/9wfzNMj6H/eb+Zp8H/Hw/wDuD+ZoAnoqve31jYqrXt5b2wY4UzSBM/TNVf8AhINB/wCg1pv/AIFJ/jVKMnsiJVYRdm0aVFZv/CQaD/0GtN/8Ck/xo/4SDQf+g1pv/gUn+NHJLsT7an/MvvKmp+JbfT9dTTbi3mCMqE3AHyBnJCr9SR6556UyTxdpay26oZHS4mNvHJjCtIFLbRnqeKdd3fhG7nM91faRNIU2FnuEPy/nTRceDQSRd6KOB/y3jxwOO9HJLsHtqf8AMvvGJ4x0kpEP37SymNVRI/vFgemcZA2t+VNi8a6M0Fq8hniluUDJCyfPk4wuM9Tnr0+lNvl8F3hgMmoadGYHDp5N6IumcA7WGRyeDxzU/wBo8G+csv2rRd6gBT50fAHTv2o5Jdg9tT/mX3jJPGOlCNGjjupHfbtj8vaxyVAwD1++D/PFCeMtGK7nkcKzKFIXqGJ29cc/KxwMnj6VKbvwh5qy/bdG3r90+fHxjGO/sKT7X4QCbFvdHVcq3yzxjlc46Htk/maOSXYPbU/5l95v0Vm/8JBoP/Qa03/wKT/Gj/hINB/6DWm/+BSf40ckuwe2p/zL7zSorN/4SDQf+g1pv/gUn+NS2ur6TdTCC11OynlPRI51Zj+ANHJLsNVqbdlJFm5/1R+o/mK5rxNo7aldxyLOI9ibcFc5rpbn/VH6j+Yqjc/638Kk0Ltt91v9818t/tG/8lUvf+veD/0CvqS2+63++a+W/wBo3/kql7/17wf+gV62Tf7w/T/I+V4w/wBwX+JfkzhNHs1v9Xs7Fn8tbi4jhL4ztDMBnH410Oq+DWttN+2Wt4LhnkjEMRUKzo2AXxnON7BenY1yikqQykgg5BHantNMz72mkLf3i5zX0sozbTTPzmlUpRg1ON33udPrHg9dPF3INUhmgiieSBkXd5wQR7sYOAMyAdexqT/hC0a1aSHUonfIHI2hMpG3Pv8AvMenAOeuOTEsgAAkcAAgDceAetKk0yHck0in1DEVHJUt8X4GntsPd/u9PU6eXwRdrLsS9tyBncXUrjAUt+W4Y9efSqS+Gpl1HT7WS4j2agubeVFypLA+XnPTcwx7Dms2wju7+9t7CGZt88qRRhnIUMTgZ9BzWreaV4kmSFWMl1A6rJAySZVwqDBUHBOFIHTjNK8ouzkWlSmuaFN/fct3PguZvMNjdxSiJCXDfeJUHdgDtlSB1/Co7zwZd2Wny3d3cwpslESgeu8Lk+gw2c1T/sHxJG0cYtLpS7/IBJ1bn368EfUEVjtNMy7GlkK9NpY4ojzvaVwqOlFe9Safr/wDqLfwa9zelI7h47VJ3heSWPDZVlUsozgg7hjnsabN4KulaV4723a3iQsZGUrwASeP+An9K5s3Fwf+XiXt/Ge3Skaedl2tNKV9C5x0x/KnyVP5vwI9rh/+ff4nUWPgm4uL2+s2vImntrfzEWIht8hJATJIx90knnjn2rkyMEjipBcT7t3ny52hc7z09PpUdXBSXxO5jVnTklyRt8/uPZv2Uv8AkZNa/wCvNP8A0OvoK4/1sf418+/spf8AIya1/wBeaf8AodfQVx/rY/xr5bNv96l8vyP1Dhb/AJFsPV/mRTf6pvpVuqk3+qb6VbrzT6IKKKKACvjjTdBXxB4o1W2N4lsyTO4ZwMH96AeSfQk+5GK+x68L1H4BzXGo3NzF4lVEmlaQKbY5ALZwfmr1csxFOjz80rXsfMcSZfXxnsvZQ51G91e29jyzVPCa29pNdWt400MBKys8W07s4ChRknsd3TB61GvhWSdvLtZ8ssUTvJIuI2MibgFIzkDkEnAGPevU/wDhQeocf8VaeAVH7huAeo+9SD4A3wQIPFgCgFQvkHGD1H3q9VZjRt/E/Bnyz4fxjf8Au/8A5Mv8zzQeBr9nZUvLN9gLNhsYCkhjz6FSPfj1qNfBl47Msd5aSFFRpNhJ2h/uY9c/0r1AfAPUAOPFpHO7iBuvr96k/wCFA32/f/wlg3ZBz9nOeP8AgVH9o0v+fn4MP9X8V/0Dv/wJHnNz4FuIXa3+2QvOoUuQPlXLOuBjJblB06A1j6zoVxo0lq000EplI/1ZztOFbH5MK9f/AOFB6hkH/hLTkZwfIbjPX+Kkj/Z/uPNQyeKFZVYEj7Ment81Ecxop61L/JiqcPYyS9yg0/8AEv8AM90tP+PWH/cX+VS02JfLiSPOdqgZp1fKs/UFsFFFFAyrH0P+838zT4P+Ph/9wfzNMj6H/eb+Zp8H/Hw/+4P5mgDw79rLr4d/7eP/AGnXjPh/T4dS1D7PNOYIxE8hcLu+6M9K9m/ay6+Hf+3j/wBp14XHJJG4eN2Rh0ZTgivrstTeEjbz/Nn5RxG0s1qOSutP/SUdVqfg4afLbLJeeYJJJllVQN0YQFkyMnG5VJ5/Wi68FSBWa01CCbbI6HcCMFRkZ9O/PQcc81zEVxcRSiWOaRZAchgxz0x/U03zZef3j8jB+Y811clT+b8DynWw+v7v8TpX8GzwtN5t5BIsYfmLOQQDyc9srj/Diok8LeesItb1DI1mly4kUgAt0UEfzrFtJrsyrDDcuhlOzmTC/Nxznp161q3nh3xBbqq7XnRHaNRHIflIIz8pwQMkc4xSfNF2ci4+zmm40216mg/glo4WD6jbtOrlG2/cjI29T6/N7Y796gv/AAi1ndRQveBt8MrMAnzLJHEHK49OQM1DrNn4qeGLUdQkuph5ZbcZcmIAtw2Pung8Us/hbxHb7JFjZ5P3ZVY5cuDIu4YHXpwfSoUpdZo1lTg78tF9O/8AWpO/g6RtOhvI7yFN0PmOkvG3hcc+5bpjipY/Al20czvfW6hJTCp2k7n3bfrt68+1ZP8AY/iENhbe6JZWb5ZM7gBk9Dzx+YqvqlpqWlvDFeSPG8kZkCCXJUEkEH0OQciqXO9FNGb9lFc0qTt6s1n8GX0cAllu7SP92ZNrMQQBt6/i4/WptM8EXVzZ299NeWqW1xFvQq/zDIJGR+Df98muX+0T79/ny7uRu3nPPWmiSQDaJHA9Nx/z3q3Cpb4vwMlVw6d+R/ebfiXw7/Y9uk8d4lyhfy3Gwqyt82OPTCmtf4G/8lW0L/rrJ/6KeuNkkkkOZJHc/wC0xNdl8Df+SraF/wBdZP8A0U9Z101QnzO+j/I3wMoSx9JwVlzR/NH1tc/6o/UfzFUbn/W/hV65/wBUfqP5iqNz/rfwr4o/Zi7bfdb/AHzXhvxm+GnivxJ47uNX0m1t5rWWGJQWnVSCq4IINe5W33W/3zUtdGGxM8PPnhucGY5dSzCl7Kre176Hyr/wpfx9/wBA62/8Cko/4Uv4+/6B1t/4FJX1VVLUtUstPZVu5RGWQsue4BUfnlhXd/bOI7L+vmeH/qfgO8vvX+R8xf8ACl/H3/QOtv8AwKSj/hS/j7/oHW3/AIFJX0qmvWDQxSZkAldkA25wVGWOQcYA5znHBpJPEej/AGKW7tr2G9SJlVhbyKxBY4HfA5B6nsaP7ZxHZf18w/1PwHeX3r/I+cLX4P8AxEtbqK6t7G2SaFxJG32pOGByD+dacHw9+LUEivCsCFFKoFuI8Ip28Adh8q/lXv0XiLQ5I43XVrMeYVChpQpywyBg859qns9X0u8bbaajaTtkLiOVWOSCQOPYH8ql5vWe8V9xpDhTCQ+Gc18/+AfPcHgD4uwSeZF5Stxz9pj7EkfqzH8ax2+DPj9mLHT7YknJ/wBKSvpv+2NJwT/aVpxMYD++XiQDJTr94DnFRJ4h0GSMSJrNg6EAhluFIOTgc59qFm9ZbJfd/wAEJ8J4OaSlOb+f/APmj/hS/j7/AKB1t/4FJR/wpfx9/wBA62/8Ckr6X/t/RmeJI9StpWlm8lFjkDEv3HHpkZ+tLNr+hwttm1iwjbaXw1woO0AEnr0wQfxqv7ZxHZf18zP/AFPwHeX3r/I+Z/8AhS/j7/oHW3/gUlH/AApfx9/0Drb/AMCkr6jsry0vUZ7O5huFVtrNG4YA+nFT0f2ziOy/r5h/qfgO8vvX+R4/8A/AfiPwlrGp3et28MMc9usceyYOSQ2T0r1q4/1sf41NUNx/rY/xrz8RXlXm5y3PfwGBp4GiqNO9l3Ipv9U30q3VSb/VN9Kt1idgUUVhv4ktYvMkuInjt1lkjWQHcSI2KyMV7KCPc8jigCHWPFlnpV7Nb3NtdN5ThSYoWfdlVIAOMEksBjOe9THxNaPpl5eQwz7rVAzxSr5bA56YPQ4wfoR61TuvFnhwxSG6jO08ETQgbydgA56kh1/A84qMa54XtUnvPs5XLSEs8YBcA7XI3H7oKKvOOijpigC/beJYJNVXS5bO5iuSSpPymMMATjOc/wAJGcVRg8b2CtHBdwTLduzr5MQDFWAztOSOSOh+6cHBp0HizRJA91JbNFGN7B2jBYorMrScfw5H156VFea9otpDb3FrowkHmOjYgCGEAKSx44BDqcnA55IoAuW/iq3urKa8t7SYRxRq5EpCsdxXHAJ7MDTZfGWmQ6jd2csNzH9l3ebIwQAEMR03Z5xkHHIqOPxLom6BVtNzzgINkQw3B4XPX5l29uaSLX/DN5cSRLZiQErlzagq7uAwX13HryO1AEcvjrTkkZvs908AHy+XHvkkO4L8qqfU98GpLzxhCtjdXVrauywTRxL5mfnLMR0XJHII5GfpRN4h8KxXV1aSQRbopSlztgVlU5A3NjPUkD1z2pH1rTCsKtomILlp5Jy8IIQQsAWcKCCSW4z+dAE+j+Kob6/FlJbPHcSMfLjVgcRjHzljgEHI+6SecYyDXR1y8mvaBazIG04wv53O63VSr7CSRjqw4H/AhzViLxdpMlxJCv2keWQruYvlVzn5D/tZBHpnvQB0FFFFAFWPof8Aeb+Zp8H/AB8P/uD+ZpkfQ/7zfzNPg/4+H/3B/M0AeZfH/wAFa/4uGjtocEM32UzeaHlCEbtmMZ6/dNeU/wDCl/H3/QOtv/ApK+qqK9GhmdahTVOKVkfP47hvCY2vKvUbu+zXRW7Hyr/wpfx9/wBA62/8Cko/4Uv4+/6B1t/4FJX0zc61YQXf2Vpcz+YI9gIByQD3I4wagj8UeH3eVf7WtE8oMXLyBQNrFW6+hUg1r/bOI7L+vmcn+p+A7y+9f5HzfH8GviAjq66da7lIIzdIea1k+H3xaRVVI7ZVRdqKJ4sIvHC+g4HT0r31/EWhhgiaraSyNjbHFKrO2SBkAHJ6inS69pMEjpdX0VtskMeZmCBmHUKT1x/UUnm9aW6X3f8ABNIcJ4OHwzmvn/wD5/n+HfxTns57Wa1tJFmCh2NwmSA27HBwcsckkZPrTx4B+L2AMxEhzIGa5jLBiSeD1HJNe/trWnrI484GGONXkuMjykDDKgtnuCCPqPUUn9v6Hu2/2vY7tyrjz16t0HXvg1P9q1f5V9xf+q+G/wCfk/v/AOAfP9t8Pvi3bxhIBCg2lci5jzjGOvrgY+lUdT+FHxK1KcTXlnbSyBdoP2mMcZJ7e5J/GvpS11TTbqYQ21/bTSHdhElDH5evA9MioZde0eOCO4bUIWgkkaMTJlowy53BmGQuMHqR0prNqyd1FfcTLhXCSXLKc2vX/gHzP/wpfx9/0Drb/wACko/4Uv4+/wCgdbf+BSV9Mwa5pM9zLbw39u7RKhchxtG7dtGfX5TxTF8RaAy7l1rTyuWXIuE6qNxHXqBz9Kr+2cR2X9fMy/1PwHeX3r/I+af+FL+Pv+gdbf8AgUldP8LPhb4w0Lx7peralZ28VpbO7SMLhWPKMowB7kV9BRssiK6MGVgCpHQilqZ5tXnFxaWprQ4UwVGrGpFyvFp7rp8iO5/1R+o/mKo3P+t/Cr1z/qj9R/MVRuf9b+FeWfTF22+63++alqK2+63++aloAp3uq6bYzJDeX1vBI5AVXcAnOcfyP5VQ1pvDl1dQw6nLayTBH8sO33QCCx9uVHPtijXNB0u+uWvL6aSImPyiRIEXHPtzkEjn8MVmXPh3wzJYtez6g725zcmY3ClS2P8AW9ME4xx932oA0IYvDaSwafHcwtJukWKL7SWOWT5gOf7tQf8AFHxpOpuLRk3QtMGmLjJdjHkEnqxbipBpGg6dLb3Czm3O5YIysgAYtvwvA4z5jdMdqg0/RPD9nbS2drqEhEkqK+2ZWbzQTIp6cE5PHTHagCM6Z4Vvmg1KC8/dsrTBY7htroASRtzwoJJ2gYyeRUVtY+HbGWKeLU5Fls4hn96RLIQsbkkk5YFFQY6AZH0s6fpXheK5gvYJkVniFugkcASrtIGAwz03YK4zk9akPhvQJojHJO07OnzO0wLMu3aOnYLx+AoASTSfCaW0ltLNH5Uk32qRXvG+ZiFGSS2SMbeOnSq8dl4P89NPS62mYBkVbxwspwUJGG5OBtPqMClOh+F4tSibe4nWQjbktyknmjcSDtCk8HIGCBzxTrnwxo4tZfJv3hklQoZTIp+UljwBgAgsSMYwQPSgCSaz8Kabc29wZVimV4xGEndixdlVBtBO4ZC4yMd6qW2l+Eby0kaWfdh3EkjO8G47yxxyMqDkDGRjI6VfhsPD82qwzQyuZFWOeNFJ8tTtUK2ccEqijBPQZx1NUv8AhHPDGos8P24zPAzEKsiAw5fJ4CjPzIOWznb1xmgDX0e78P2dl9m0++tVgjd1x5+cMGwwyT6n9av2WoWl5j7NN5m6MSD5SPlJIB59wa59vD/huzdtTkn+S2xMx3KVQK/mA4AyMNuPHqR0wBuaZZ2sCJcWzOwaFUVieq5LD/0I0AXahuP9bH+NTVDcf62P8aAIpv8AVN9Kt1Um/wBU30q3QAVzV5qnhJNUnguvK+1pKPO3WznawxhiduMcjnp710criOJ5G6KpY/hXMpJ4VeO4vLfT4Lid5QsqRwgvJI79MnAJ3A5OcZByaAEbUPD82x10oyJJ5iljBtwieXufBwcYKnpnC8dqkOp+FLrT5bhoQ9vC2x91jJuBZzwFK7j86nOB1HNPhu/CtogttltbFN8ZjMf3d2BIMjjGQAxBwCME8Un9o+EVjMQa1AkHmGMQtlvmP8OMk5JOOvOe9AEbap4NH3hbKC/mAtasAxzjcPlwRk9Rx19DT7jUfC8moRafLbiSUN5g/wBEcop2pgk7cchkH5Cq1/ceCbdTC9raylzkRpbltxPyHoMY+bB9M81PLN4PvLrzLiO0e5nwhLRkkjhSM4+6CcEjgH3oAj/tTwjJK6i3iZGjDeabVgjfKRtB29duen061Tt7rwXDeC+bz47iR4nMSrcPHvA+TamNpxjqBwRzipkbwpvnjisBbPbXAVo1RQZDCRjIGSqAhTltoPy9QeUvv+EKvfIX7RBC1vIJFaFcY25xzgjHXBHU9DmgC6dS8JRXk8DRxJIZWWVns3CFwx3ZcrtPKnvjgntRLfeFI57WykhVXRd0K/Y5Nqh9ueduBncuQfUZpL2XwrdWV55rQokQ33JERDoHznIIzzuYHjIyc4pbrUPCdyTvS3u3ZvIIWEsTyqnt90EKCemQB1oAqLrfghYlMcaGNztZhZSYXaH+8SvGNjj/APXUdsfB7Xialaw3TRySR/vFWfyVkBURrs6Z6HpxtycUkN14KD3EL6XFC1sZEAeFTuCOysVwTgbgfvY5YeorQgvPDFxZ/ZpI4ViL7mjdCV3JkDcRkbsLwCc8UAdJRQORmigCrH0P+838zT4P+Ph/9wfzNMj6H/eb+Zp8H/Hw/wDuD+ZoAnqrqmoWmm2wuLyRo4y6xgqjOSzHAGFBNWqpazp0GqWgt7hnRVkWVWUKSGU5BwwIP4igDL1D/hFPOk1G7msxKsuXk83D71X7vBz0H3f0qpNbeDrnZHcSKGnuCUV53BEh3n1+XOXI6daS/wDCml3t1ayWuorDt8xpFCpIZVdiWxn7vJbkDvViHwz4fjIn89mXnaTMu3J3ZPHU/Mev4UALdWHheyYXEjJE0Y2FluGBUAlucHoMMfzp0lz4Xmtpbz7QkscMuXMbOxDuyn7q8nJVccdqryaR4VudYuppJsXTyMJQ0pUM2BkDPBwAenTcfWrL6TocFpcB74IJ0CSyvIh3AMTyCNvVj270ANitfDE1sWhuhHFEiwsEu3j2mMYG4ZHzLtxk8jb7VCLPwfHpZ1BWQ2kcTZdZXOEOVPGc9WI6d6bD4e8OTxxyQahKY4ztixcAhGQnByRklSW65685qW38O6F9mulmnjubWaSPcpkG3CDhW55ySSemSaAFsbbwzays9nfLbvDJ5cv+ksD8o/1Z3H7oC8DpheKhn03wfb6MbaW5UWMWZnX7Y7bt46n5stnHHX2qSDw34dhwPtTM23ZGXuASo5HHqcknnPP5VGPCPh1pnuBdTmQq8bv9oHRvvj0GcnPpnjFAEt7YeHJLi7037dHFc3pHnRm4LEqrhiFBOE5ft/eqF9I8GS3ZiLxeZE3mFBdOFUy59DjnnA7fjU+qaPoa3E+o3F9LA1wrSF0dQu1MOSOMcbQ2evHccVFH4T8NlY1WdmCbWiBmVgqjOQAQcg5bOc9eCOKAN+11TTrq5+z2t9bzS7PM2xuGO3OM8e/FW6ytG0fT7CXzrB2x5YhYBwykKABn3GP1NapoAjuf9UfqP5iqNz/rfwq3dN+5P1H8xWfdSDzfwoA0rb7rf75qWorb7rf75qWgDH8QxaTqZj0a+vUinLLOkauokOCcEbgcdDyOeDzWQ3gzQ2t0j/tG5ESRGFAHh2qpVQ3GzGSFH06jFamu+HYtXunknupEikiWN40UZJXzNpz/ANtG478VRj8FWP2yW5nuppzJK0gRwNq528AduEA4oASfw7pH2N4b7UHhKzy3IMM/l+WcAj6hBggHj1FT2vhzw+9v5MTrLC8kTlAyYZo0MYJwMngc+47c1Dp/hS1h+3Rf2ncXBliMEu85KZj259jtYfXirp8PafLrh1ZZT9oSXcQuPlOE4/JB/wB9H1oAy4/Bfh6dUaO6uCqpgYZAcfMOTtz3bHpk4xUv/CL6YrpFaXgE/nC4ldthc4zgAAABd3UYxxjFSL4LsAQftVzu3OXYMAXVmBKk+mAV+hNRReENP3MG1GcmLasuwhcKAMD2yACT3OT3oAm1Xw/ot5LJJf3zPNcRgtzGd+xCrMFKkHIIz1Hyr071ZPB+hlIRLql4yeejoHlj5dSzqPu5zksfX3qfR/Cdnb+XLDfyzKsLwg4ySSGUncST35HTIzx0p7+E7EWgsVvJkLEP1GWKhwT7/f5+goAk/sLTZoza2+rXCKBGGSKSJiXRFCucqTu2BfbHOO9UE8J+HUne2i1OZJjb/OiyxbjFuYZOVzjLEZ9quWHhG3s70XMd04JZnfagUsWjCEZB4XgEDHGOtM/4RGyj0+a1a9kWS5EaeYPkzsYsoABBwe4B55PegBknhHw5m9t/O8t76BElAaMOUQryPlzg7RkHK9eOTW9odnFp+lW9nDdTXUcS4WaZw7v7kgDJrCtvBNlBdi4F1IzZYncgOCccAnooIBxzWt4b0aPRLAWqXNxcHczFpZCeSxbgE4HX+VAGpUNx/rY/xqaobj/Wx/jQBFN/qm+lW6qTf6pvpVugBHVZEZGGVYEEeorDmh8O2qXFnKIrZUKBiXKYZmZ12tnO7dkjHNbjEKpZjgAZJrBjm8Nax5d7FdozyyRsjrM8T7sMqYGQRlWYe4JoAqW0ngmSBrlbqyCyo5YyT4IH3n6n5f7x9zmiMeErORruxWC6njmSJxBOGYSMSy7ssBnknk0wQeCpLP7cLqJIHU5b7U6AhU28jPUKO4yKksLDwe+kzpaSxizS5DSEXLrslViOpOR82fr15oArzw+AIJY2kn06KUqI0AuPnGXBwADn7xGcfjViKXwVGzTQXFg4G4O6T7liUHc2ecKu4ZPbJ9TUVrY+Cij3UUyRh5ZELvcyJvkVjvILEZO4H5h1JPPJq6bTwxp2lXC+dHFayoI5CLhiSpzgAg59cYoAbdR+HRfT3FwrDaoM120zCMBsERli3Q5B29Oneoki8Ex7rMTacN5P7rzxxgk4Azxg56dKlu7fwtwk18kWQECrfOmTGOvDfeAH3uuB1pJbHwkbcxvJbCIK64+0kAD5i3f/AG2P4/SgCC7XwWtncQSzW86XYWSWMXBdptuPm65PBXJ755qZ4fCFu8LyPZ2zoFdQ02wgO25QeehbBwe+KgfRfBgupI3KJLAPMZWupFC7/wCL72Od2M/QelWLvTfC926xTXIbayjyxfOqlkXHIDYJA65/pQAx5vBM8TE3emGNHd5Ns4AJkO5t2Dzk4PPoPSnHT/C080VnDdQK8sgk8iO4B84o2/JU5zzzkc++KSbSPDEiQ2yXCxCJljCx3TAkFQAmd2eVUfXHvUelxeDlvnmsrpPOtnaRh9qfahBKngnGAcjHQUAdRFGsUSxpnaoCjJJOB7mnUiMrqGVgykZBByCKWgCrH0P+838zT4P+Ph/9wfzNMj6H/eb+Zp8H/Hw/+4P5mgCeoNQWCWzlt7lisU6mJsEg/MMdR069anrN8Raa2raf9iEvlI7jzGGc7O+PegDLj8L6FbSASXL+dIGTLSIjNuRkIG0DHDHhccgGmDwvocM8Ty38h2yhvLd4grycgZAUfTAwOOmaZ/wj9haavZ3dzqyG5MmY1kVf3jg84Ge3QY5GepoufBeneaZWu3UNtUb+cNnGRzgE/TOec9qALGoeFtIu9Ve+ubqUzSsDs/dhcDjGNuT1HJ56DNUZvBHhkSx7rl4907tGgMQBkPX+DkjGOcnAwc1ZHhbT5I3uri/eVgzM8xAAUgMpx6YyT9RTdO8L6fp80V1/aTypbyBWMh3ncCQoJJOD8+DjGfl4GKAIB4R8M6pFDPBqEksDM8q+TLGUkZgQW+71wTyPWtGPw1o8dq6W8xhQzLLuTyyAwLEcFSp++eoPaqqeB9PS0S1juZkjCFGIADEFdowe3v69KlPhbSpbS601LhgrvukRcfKSG7fSQfktAENp4H0GOOX97NOZs5kcxk5O/JBCjn5yc+uDTYPBmkrgTX8zyM7+YB5QV9w+6V284A+p75qUeGkU6kLO7Rd8XlRDtDITuLkeo+TH+6PU1UXwjpcrO1vrU3lBo7hts24hQDjJzjB57dM9eoANSXR9Kj0qKwutSleFIpIUaSVAQki7COAB9KqT+DdBe9kuJLiZW2soQOiiNc5YL8uQCDyM9GPfmnXfhOzv5ba5h1BxHbwrFEgUNGdvqOh5/XvSSeCrTyFhgvrmLC4LnBc4zjnrzkg+oxyMCgDU8O6bpWixSadp0kYLubhk+Tdzjk7QM9uTk+5rSkbArG8OeG4dElaSO6muP3flqZQN2Mg8t1PTj0HFadweKAOW+IHjDTvDNgGucy3Mp/c26H5nwep9B715PefFvXJbgvDa6fFH2VgzH88is/xdfPq/xSc3PzxLfJbqjcgIrAY/n+dfSH9l6b/0DrT/AL8r/hXy8a2LzOtUVCryRg7bb+Z91PDZfkeHoyxVD2s6iu9bJbaJfMmtvut/vmpaitvut/vmpa+oPhRHG5CuSMjGR2rk4fB+YoYm1Znt4ypZEix5jLwSTu7jr75PtXQ63YjUtJurFiFE8ZTJGQD71zbeELyNkaz1iSBQJCYlHyeY247+cnjIGOMjNAEr+E0h2SR6q0ewIFMibgrgRgEfMMFigz67iKhfwVm5gkm1qYosm4ps2+YSRuBO7kHGMHNFh4NuLeJ1fVnaRmR/NC4bcNnbpwEwOP4jU1n4Xvo9VtbyXU18q3CgQohwxA+8Sec5yev8R/EAku/Cfn6lNdrqksKSSrII0T7mMcqScg8AZ6YyAOSap3XgOK6hEVxqcrIInj8tVZY/mjCbtofBPGecg5PFTN4TvmjONduIpNrhGjz8hZQu7BONxxuPuTij/hFtQ/sy7s11ZozcLEu/G8ptzkgke4wMYGOMUANfwYouRdNq8wcNGQW3YXaegXftwfQg8nvSX3gw3WpXl0dalWS6fzAvl/6vB4IG7Gfujpg7RkGpT4UuTPbvJqjzIksU0iyAnLpIH3jn7xChfTFRP4S1F7ye6OtN5kkzSKQmPKBKHgd/uZ57nOe9AFiTwiX05bT+1JVIufP8xY+R8oUjGcZOMknPJJGD0YfBomkL3uom5LMXYtDyGO/hTu+VfnzjnkdaZf8AhrUv7F8i31QrPH5rKxLAZaPaPUjJ+YnqCxx6U+PwncmX9/qjmFiS0S7sbT/yyHP+rHUd8k5oAW58Ks+tLqUmtSBh5JVCnGI8c/ewScNyQcbvYY6oHIyORXLaZ4WltdyvdRmPyDCiqpO3MezIzz6cV0trF5NtFDnPloFz64GKAJKhuP8AWx/jU1Q3H+tj/GgCKb/VN9Kt1Um/1TfSrdAARkEHoaxrLwzpdpew3USy74GLRBnyEJUqcfXcetbNFAHOf8IfoyQ7Wa42AAMWkHKrgoCcdFIBH05zSW2m6DNp8nl3MiLKxkMrtsYnczFhuAGD5jc4xhuK6KaNJoXhkXcjqVYeoPWsCXwhps9zBcXcs91JBH5UZlWMlU7KDsyB24655zQAg0vw1Nb/AGVbiFkgym0XAJTLeZg8/wC0D9CKgt9G0HZPp5vf3kVyZX2vs27k+5z22HJ/3ieM0HwHoRtprdlleOXZkOI2wV246rg52LnORVm/8IaTeXDTSechcqXCFQG2hQv8ORjaOmM9DkcUAY48L6CmsotvetFbwRfvYjApQq5+UecRx1GOdxHerQ8M+FftJWOdFlKMOGjb5WJAGSpHBzjv65rSu/C9hcX8l5508TusY2oI9o2fdwCp7E8HjuMHBqongnSlKEXF5lcAHKcgAjGNuOhxnGe+c80APvPDnh/UnJkuDKYwqACZW2MuMHBzk4UZzkcdKhufDXhycxtLfPst1ZoVFwoWEEnkcdAWPXPX2GI/DvgxdNdTJdKwVZArRIFcswChi3qq5A9Nx68VJB4D0WG2WGOS6DK4kEnybsgk9NuCMkkjGDQBNaeFNDklttQhMspUI8TlgwKgccEc54OTzwMEVNdeE9JuklWZZm8yUygl+UYknjjoCxPOa2bK3S0s4bWMsUhjWNS3XAGBmpaAGW8SQW8cEYASNQqgADAAx2p9FFAFWPof95v5mnwf8fD/AO4P5mmR9D/vN/M0+D/j4f8A3B/M0AT1neJNMbWNHm09bprYS4DOq5OM8jqCPqCDWjSNu2nbgNjjPrQBysXhGP7Db2sOpkQxtMJGWIFnEkqSHnPDBk6/pVQeABsjjGuXkaohXMe4vyck5Zm7gdc47YzU0HhDULW3ktodcmkhk+ZvMGGL8lj8uBhmYk8fnTB4NvFtpY4tWEUjlCJFj5BBJZsHgMSR07KKALdh4Wt8XTHU3naeOSCRlAwoZQNoGTgDqBTJPCMVzcSXEmqSNcM4MzRrtBOSWGM8Agj8hRp3hnUrHUra6i1cGOAufKMfDbsgg9+mD9QOtR3HhG/N1dXNr4guLeS6lMzkIOH5xjGOMCMc5+6eeaAHw+ColvBczapdXDYXf5jNhsH0DbcHjPGc85qpH4JKRRzWmqmWYKY45cY8pG2A7CCeyHrnO7k96t6b4d1C01gtLqrzW0jvK8ZJA27Qqrj68kk9z1zxFb+C5bWyhtLTVHgRIzGGQFSg27RtwePf9KANQ+HoV1k6obyRSpXYh+6iqpBA56HPP0rIbwDZJFHt1K4RI0QNliAQqsAflYdA3fI68HNW5vCW/T3tPthdTMJVEmWCkbxxz6MB/wABFNTwlOn2yH+1JWtp7SS3jibpFuBHHcjnPXrQBHD4JEcm5dVlX94rEJHtHBJz1+/zjd6cY70q+C45bZ0uNWmnkKhBIFxsI39BnrlwfqopT4Vv8g/2rkZ3eWd2wj/nl1z5Y+8O+faktPDOp6dcrdQaw106yNIPtK9SwwVOO2ec9clueaANPw5o8mkyXCR3xuYJpXlfeWZ/MJHcsQAAMYAH0HfSuFyKTTbP7Gk679/m3Ek3TGNxzippFzQB86/FTRrrw941/tqKHda3E63EbY+USAglT6cj8jWpJ8Vrd5GkGh3cJc7nWHVJY1LHqcDp+Fewa9p1pqFhJbXkEc8LkBkdcg8ivPr74XeGmuS0f2uFT/Ak3A/ME/rXy2JyjF0qsp4OStJ3aff7mfd4LiHLsRh6dPMoNygrJpvVedmtfvP/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6" descr="data:image/jpg;base64,%20/9j/4AAQSkZJRgABAQEAYABgAAD/2wBDAAUDBAQEAwUEBAQFBQUGBwwIBwcHBw8LCwkMEQ8SEhEPERETFhwXExQaFRERGCEYGh0dHx8fExciJCIeJBweHx7/2wBDAQUFBQcGBw4ICA4eFBEUHh4eHh4eHh4eHh4eHh4eHh4eHh4eHh4eHh4eHh4eHh4eHh4eHh4eHh4eHh4eHh4eHh7/wAARCAFKAr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Bd1QZY4z096Z9oi/2/8Av23+FNk/4+fonH50tAC/aIv9v/v23+FH2iL/AG/+/bf4UlFAC/aIv9v/AL9t/hR9oi/2/wDv23+FJRQAv2iL/b/79t/hR9oi/wBv/v23+FJRQAv2iL/b/wC/bf4UfaIv9v8A79t/hSUUAL9oi/2/+/bf4UfaIv8Ab/79t/hSUUAL9oi/2/8Av23+FH2iL/b/AO/bf4UlFAC/aIv9v/v23+FH2iL/AG/+/bf4UlFAC/aIv9v/AL9t/hR9oi/2/wDv23+FJRQAv2iL/b/79t/hR9oi/wBv/v23+FJRQAv2iL/b/wC/bf4UfaIv9v8A79t/hSUUAL9oi/2/+/bf4UfaIv8Ab/79t/hSUUAL9oi/2/8Av23+FH2iL/b/AO/bf4UlFADhPET94j6qQP1qSoCAQQeQetPtiWt42PJKDP5UASU2SREOGPPoASf0p1Vx/rpv94D8No/xoAf9oi/2/wDv23+FH2iL/b/79t/hSUUAL9oi/wBv/v23+FH2iL/b/wC/bf4UlFAC/aIv9v8A79t/hR9oi/2/+/bf4UlFAC/aIv8Ab/79t/hR9oi/2/8Av23+FJRQAv2iL/b/AO/bf4UfaIv9v/v23+FJRQAv2iL/AG/+/bf4UfaIv9v/AL9t/hSUUAL9oi/2/wDv23+FH2iL/b/79t/hSUUAL9oi/wBv/v23+FH2iL/b/wC/bf4UlFAC/aIv9v8A79t/hR9oi/2/+/bf4UlFAC/aIv8Ab/79t/hR9oi/2/8Av23+FJRQAv2iL/b/AO/bf4UfaIv9v/v23+FJRQAv2iL/AG/+/bf4UfaIv9v/AL9t/hSUUAL9oi/2/wDv23+FOSWNzhSc+hBH86ZTJP4D33r/ADoAs0UUUARtNGpILEkdcKTj8qT7RF/t/wDftv8ACorf/URn1UE1JQAv2iL/AG/+/bf4UfaIv9v/AL9t/hSUUAL9oi/2/wDv23+FH2iL/b/79t/hSUUAL9oi/wBv/v23+FH2iL/b/wC/bf4UlFAC/aIv9v8A79t/hR9oi/2/+/bf4UlFAC/aIv8Ab/79t/hR9oi/2/8Av23+FJRQAv2iL/b/AO/bf4UfaIv9v/v23+FJRQAv2iL/AG/+/bf4UfaIv9v/AL9t/hSUUAL9oi/2/wDv23+FH2iL/b/79t/hSUUAL9oi/wBv/v23+FH2iL/b/wC/bf4UlFAC/aIv9v8A79t/hR9oi/2/+/bf4UlFAC/aIv8Ab/79t/hR9oi/2/8Av23+FJRQAv2iL/b/AO/bf4UfaIv9v/v23+FJRQBJHIkmdpyR1BGDVDxBeCwsDdGMybSBtzjqcVZH/HxF77h+lZfjf/kAyf76/wAxQBkf8JWn/Pi3/f3/AOtRXL0UAeqSf8fR/wCuY/maHzsbHXBxRJ/x9H/rmP5mloA81vfHE1v4K0yXS9QW81YRgTx+UJWaRVBaNskYY88DLHBwODT5/EmrzeI4rdtYitrWHVUSVobXfGsTLIFidychiwUYYDkgjIxXpG5v7x/Ojc394/nQBwmv+Jtcs9Xv7e1ELPD5ojsjbMziNYd63JcHlS/ybfwzmqWq6pr0V5IlzO801qlykckMTwrLlLeRRtU9RucZB7H3r0jJxjJxSZPqaAPPdR8S+KbK3uLkRxXCSCfy1W12fZVjuhFvLM2G+RtxzgfLnpVrVtcmXwhoOqahqw0+eW/t95t5U2XCeZhgSMjaU+YhT+OK7jJ9TShmzncc/WgDz3wvq2ryeJ/EfnXLzxRxzyQwmSRzCVf5FkRhtjJH3QmQ68nmiLWvFaruu7iCaNkiykVk0bZlt3k+8GJGxlx6nPPNeg5PHJ46UZPqaAPPP+Eh8TwWJvF8uSNUkjSA2jFgUtllEhYnLc7hjv8AWm6l4p1aTUVv9LuhLYo91HawLbHbfMsETxqGJHJYvgjrtOK9FyfU0u5vU0Aec6H4t1q5vNIW6urJ4bmdomWBEeWXkYJCsQoHIO0kjAJAGaZ4h8barY65q1vbMGs7WI7na1GbdxLGpxlxuJV2I37QcZBxmvSSzH+I/nVbUrK21KzazvEaSFiGwJGQgg5BDKQVIIBBBBoA4DRPFuuXL6aJL6zuXneIJFFbAm8V5GEhDKxVDEoBYDODnPUV6PVfTrO20+0W0s4zFCCTjcWLEnJLMSSxJ6kkk1YoAKKKKACuS1fxBqOm3uoG4CxiFJHtLZ7chbpFj3ZWbON2QcqecDgd662sq80DT7yV3u2uriNizeTJOzRqzKVJC9jgnHpnitaUop+8jmxMKs4r2bs/6/r/ADIIvEUWwi5s5oJVlt4ZF3KwVpgCDkHoM81ny+MEiuUuJraSHTZLQzQs5XdMTIqIRz8oO7+LHXNaa+GtN8+OZ3vJGRo2Ie4JDtH9xmHcjp9KZH4V0hEKBbkr5ZjjBuGxCu4OBH/dwwBHpitE6PY55QxjWjX9bX0Kh8ZWphaWPT7uURwvNMUZCI0RgrHOcN1BGM5rT0DU7jUptQWWz8hLa6aCN94PmAAc4ByOtEuhWMySLcvdXDS2zWzvLMSxjZtxGfrVmx0+3sri4mt2lX7Q4d0L5QNgDcB2JwM1EnTs+VamtOGIU05y0/r+tzznxj8VrnS7trfSfDcl6qyMhmkmG1trlCQq5OMqQCcdK6zwD4on8Uac13LotxpwQ7SXmR1Zh1Awc8e4FJ4g8B+E9dkhk1DSI98IZUaFjFgEliPlxnkk/ia1fD2i6Z4f0xNN0i1W2tUYsEBJ5PUkmtqlTDuklCPvf15/ocmGoZhHFOVaonT7af8AyP6mjTrX/j1i/wBwfyptOtf+PWL/AHB/KuM9ckquv+um/wB8f+girFV1/wBdN/vj/wBBFAGT41uZrPwrqF1byvDJFGGDp1UBhk/lmua1/wAayf27p0Hh67try2mz5p8ndGFIcb94O7CsoztUgdD1Fd6ODxS7m/vH86AOA8Ha7qupeIrH7bqwaCSzmXyltlWO4mRxko4Yg4B7dgc45qOy8S+JL28js4Z7dZJ5o45/9BY/2a7MwMTZPztgA5OOnPBFehlmOck89eaMn1NAHmJ17XI5Xvtrtdm3RmQI4jLJBdc7AehZF456jvg1PrXifxVpbLat9mmIudpvHgWGM5iR1iO58DJZhuBJ+XpmvR8n1NAYjoSKAON13U9bXxzodrHYanHpvmhZJYAphmZopCd53ZCoQvbknPYVnzar4j0q61GSFhc20t5diOJrZmMAQpiTdnLKAWO0ADjivQaMn1oA88i8ZanEkiSTQXauNun3SWjKL4iZVZlUE8BWPTj5d3SrEfiHXYtV0wXd5beReXk0X2aO0/e7VlKJjLZIwuSw5Gc4213m5ufmPPXmjccdTQB53r/jLVLLX9YtbTbJa2dpIxL2wHkyI0Y/vZbKuxG7aGxwcZNV9D8Ya5dNZ7tQtLkyzIsMKWg3XiNKysMoxWNo0CswBOCeeMV6JqNpb6hZSWV5GZYJMbl3FTwcgggggggEEEEEU3TLG1021+y2cbRxlizbpGdnY9WZmJZj7kk0AWT1ooooAKKKKACkbdtO0Atg4BPU0tI6hkKnOCMHBwaAOOtvEmqQpFHcwie/e4hhmsWh8h4N7EEqxbEicYDD8fStSTxTYxWyXEsNwqus7AYBOYnCEdepJGKlbw3p7/NLLeyzDZ5c0lwzSRBG3KFY9Ofz701vC2kMZPMjuJEdZVCPOxVBIQz7R2ywBz2PSulyovoebGnjIqya+f8AXb/gWM5/Fxs7m8i1O0MMq3AjgtzIgYARK7Fn3bT19e4FWf8AhLIHb9xp128ZZIxKdqje8fmIuCc8jg8cGrS+HLBSZFmvhcmTzftP2lvN3bQn3vQqACOnFTnRbBnZ3WV2aeO4YtISWdE2KT+A59aTlR7FRp4v+Zb/AIfd+hXtNdx4OHiHULU2yi1+0SRq4Y4254Oe/bNed6j8YNSt9ZNtH4PkNsjFXLXQ38deVBUY9CTXqFppVnb6UNLMZuLMLsEVwfMG3svPUD0rndT+GfgvUtTm1C70cNPM/mS7ZXVXbuSoOK1oTw0ZP2kbrp/VznxtDMZwh9XqJNWve2vf7L/Q6LQr6TUtLgvpbGaxMyhhFKyswBHBypIq3L0X/fX/ANCFEMccMKQxKEjRQqKOgAGAKJei/wC+v/oQrjbTeh60E1FKTuyzRRRSKKtt/wAe8f8AuD+VYvi3VI9IudGuLm9FnZteslw7NhCvkyEBj6bgPxxW1bf8e8f+4P5VKCR0JH0oA831Pxnqn9s6rb6fdWy2cMBZJ54AqwssiAjO7ncrEqX2g8HOKtaLr2svZeIL43Ml5cJFBPaWUloY2jRoky+0EkjO44H9081325v7x/OkyfU0AeeN4j8STWsrafe2tzDBFczR3q2BK3qxCIqFXdhcl3XIznbkUlpq2tLqFxb2Ujo0t60e+WN5Vi33W0naSBwhyPw7V6KWOeppMn1NAHn+m+KPEcniHStNuoLdI5flkd1WIXJDursgLbgVCqdqg9eTjFQ3utWclz4sSz8TX9ulraSJI73PzpcAn5oUYEIq5CZAwxPcjdXo+446mjc3HzHjpzQBx2razqr6Bo9xod3CWubOSZ53gMwYxw7wMZHVhj/69Zlx4g8TQ+bu8uWeKCSSNlt3WMlooHVSgbDbS7DJ547HNeh5OepoyfU0AcDe+KtZ0p7u0vpIppo/PjtpRZsv2iVXiKgKCf4HbgdduexrPbxR4ksNQ+w/a4rvOpXCO88aRBAJcRwZZh1Q7gQCSMYHBr08M3qaNzf3j+dAHD2Hii8/sDXLu8vImlspgizQWwMUe44ABLDOOM79pXqwxWC/jrxF/wASiJntre6uIt7RSQIBcESSLtyX+UsFTaEDZL/SvVtzZB3HI96zb3RNMvdRTULq2Mlwm3nzXCttOV3IDtfB5G4HHagDL8DaxfasLv7VcRXkUXllbiK3MSh2BLw4JOShABPvg8g10tBJPUk0UAFFFFAFPW5b2DSbmbToBPdomYo+uT9MjJxnjIz0rnbTxTMtwIip1CFLeeeeURfZ5YfL25Ro2OQ3zfjkfWuovLdbq2eB3lRW/iikKMPcEcisxfDemiYzN9peZt4lkeYlplcAMrnuMKox2xW1OUErSRx16ddzTpu3/D/1+lurZPEduLtLOG0uJrmVYmiiBUb96s3UnAwEOc1mWHjO3FrZLfRk3cyB5VjKjyw0jIuFJyx46DPTNaUfhfS02sr3vnoUKTm5YyJsBVQG7DaxGO461Na+H7C0MBs3u7YwoI8xzsPMUMWAf+9yT78mrvRtsZ8mMbvdL+l+JlXnjErp0tzbaTcF/K86ASugEqiURseDxgkdeua1fEetpoejDULizmlkZ1jS3R13F26Lknb65Oe1I/hzSntVtjDJ5awPAuJDkIzhzz67gCD2q/JZW01vFDdRLdLEQVM4DncARuye+Cefc1LlSurIuEMTaXNLWyt5Pr0PKdO+MGpXGs/ZpPB8v2d2VYzHdDfknA5ICnP1H1r1q3keSBJJIXgdlBMbkFkPoccZ+lclY/DLwTZ6lFqFvowWaKQSxgzOUVgcghc4612NXiZ0JNexjb+vVmOW0cbTUvrc1J9Lf8Mhv/LxF/wL+VZfjf8A5AMn++v8xWp/y8Rf8C/lWX43/wCQDJ/vr/MVynpnAUUUUAeqSf8AH0f+uY/maWkk/wCPo/8AXMfzNLQAUUUUAFFFFABRRRQAUUUUAFFFFABRRRQAUUUUAFFFFABVPWdRttJ0yfUbwsIYQC20ZJJIAA9ySBzgVcqrqttLeadNbQzJC8i4DSQiVPcMh4YHoRkdeooArQ65p5+yx3jtp11dErFa3mI5SQcEYyQfqCQexqNfE/h1ljZdcsCJJjAh84YaQfwj8x+dc5H8ObVXt2k1AuqgpPCsckcJTzC6rFGsoEYUscBt4HHFWpPBt5NbJbz68rqLT+z3K2IUta5B2ff4k4++OOfu9MAG23iTw+r3cba1YhrNS1yPOH7oBtpLenzcfXijR9f03U7NLqC4RY5JJki3MP3giYhmX24z9KybzwakqQNb6k8E1tLNPA5hDqHedJhuXI3AFAMZGQeoNM1Xw1dPoFvpMU0lxPJqDXEt4oSMRB2ZpflznBVnQAZPzDPrQBsN4k8Pqs7NrNli3RZJj5o+RW6E/WrNnq2l3lx9ntNQtribylm2RyBjsYAhuOxBBH1rl5PAYjuryaw1eS1E8jOmVlZow77pEyJgApP9wIRgcnvs+D/DsXhuxa1hupLkMkKbnUA/u41jGfXO3P40AblOtf8Aj1i/3B/Km061/wCPWL/cH8qAJKrr/rpv98f+girFV1/103++P/QRQA6iiigAooooAKKKKACiiigAooooAKKKKACiiigAooooAKKKKAGyMERnbooJP0FYln4q0uXTYNRvvO0i3uSv2ZtQ2R+cGGQVwx4we+K25U8yJ4843KVz6ZFckvgWytNLtbPR5oNNaO0ezuJI7NCLiORVEjFQRiQ7BhucdwaAOgudY0m2iMtxqVpFGpcFnlAAKEBvyJAPuRWP/wAJ74W81QNUg8nz5LeSdnCpG6Ju5J9R0qsfA4aTyzqz/Y43dreD7OMpveN23OT83MfHA4J69auy+FzNf3M8mokwyS3EsUfkDdGZotjjdnkdxwPTmgDZk1CxjLCS8gUoELZcDAc4Q/ienrVNfEvh5oYphrViY5pvIjfzRhpOBtHvyPzFZWpeGft2p6dbSLMtha2DW9xMHVftHy7UUAHcCp3NnGORjNZzfDt201LD+3pUh3Zm2Ry7pgu3ZktMTkbcc5Qgn5BwQAdlY6hY3zTLZXcNwYHMcvltu2OOqn3qeXov++v/AKEKq6Lp66ZYfZElMg86WXcRjmSRnI/Ddj8KtS9F/wB9f/QhQBZooooAq23/AB7x/wC4P5VJUdt/x7x/7g/lUlABRRRQAUUUUAFFFFABRRRQAUUUUAFFFFABRRRQAUUUUAFFFFAGRrWurpd/Z2baVqd214/lxPbRxsm7BOCWcEHCk9Kg0zxZouoR/ubqPz1mEMkHmL5kZMjICwz0JU+/tmtK/sFu7zT7lpShspzMFAzvJRkwfT72fwrD/wCEOg32LC+kH2RmYDyh82Z/O9fXj9aALM/jDw6r2sdvqlrdy3UyQxRwyhmbcwXd9ATWjcavpdvE0s+oW0calwzNIAAU++Pw71gweDmt3s1g1dltoUtBLE1sC0rWx+Qhs/ID3GD7Ec5h1Hwk2s6nrM1y09lDM0X2XEnSRSrNMNjAgMUjGMqflPTNAG8PEWgmSGP+2LLdNCZ4x5o+aMAksPYAE/gau2N3a31ql1ZXEdxA+dkkZyrc44NcdJ4AaZrdZtakEEEbhYY4nC73R1dvmlbOd5PzbmyPvY4rtLWIQWsMAORFGqA464GP6UAO/wCXiL/gX8qy/G//ACAZP99f5itT/l4i/wCBfyrL8b/8gGT/AH1/mKAOAooooA9Uk/4+j/1zH8zS0kn/AB9H/rmP5mloAKKKKACiiigAooooAKKKKAClVSx4BNMu57WwtGvL+dIIU6sxxXA+KPiBqi3VqPDlnbyaeZCLqZz+9C7Tyinjrjrn6VE6kYblwpynseieSwBZiFA5JJ6VU/tDSdxU6vYhh1HnrkfrXzX8adfsNZ0u3hvL68vJxdR+Zb+YVcR8lgE6c4xkjvXzTqQu7XXWksbQ6a6tuEQlYgL/ALR6H34FcrxivZI64YKUo8zP0wtpbW6z9lvbefHXy5A38qkaJ1/hz9K+CfC13Fq+nFrG4a01S0UMQszKG57MOQcmvQ/gp8RPiNL4+g0ptcnvNIjjZrqDUF8x0CjoGPzA5IHWlDGpu0lYmeEt8Luz6woqhpGu2OqYjcfZ7j+6x4Y+xrRkRkPP512QnGavFnLKLi7MbRRRVEhRRRQAUUUUAFFFFABTrX/j1i/3B/Km061/49Yv9wfyoAkquv8Arpv98f8AoIqxVdf9dN/vj/0EUAOooooAKKKKACiiigAooooAKKACTgcmua+I3j7wv8PdJN94gvMzFS0NnCA803+6vp7nApSkoq7A6dUZvuqaJVSGMyTzRxIOrO2APxNfHXj39pTxpr0csfh6JPDljkhWjxLOR7sRgH/dH414/rHiLxBrcbzatrmo3T5Zma4mdm+mSeBXFPGxXwq4r6H6L/2zoHmeX/b+meZ/d+1Jn8s1ehEc8fmW88Uyf3kYEfmK/MvSBHBDLJsa4u3bb5gUsqdcAt2JwfyrV8K6h4h0nVLm+0O+v4DAhEr28rglmBx90jFJYx8zTiEFOcuVRP0fZGX7ymm18feC/wBo7xp4btYv+EgjHiS2IUbHAScc4OHA5OOxBr6k8CeL9G8a6RFfaaJ7S4aMPJZXS7J4s+q+nuOK3pYmnUtZ6iUkzdopWBU4IwaSugoKKKKACiiigAooooAKZL0X/fX/ANCFPpkvRf8AfX/0IUAWaKKKAKtt/wAe8f8AuD+VSVHbf8e8f+4P5VJQAUUUUAFFFFABRRRQAUUUqKzHCigBKcsbt0WuT8dfETw54QdrOaYX2r+XvSxhcb8erZ+6P19q+bPjR8evEF/pkMema+2gSlyHtrNhuwMg7pPvEfTH+EuaSb7D5XzKNt/63Pr+URQgGe4iiDHA3MBk/jTRJaHpewH/AIGP8a/O2Px1c6XqFvqF9qVxqU8vMscjs+5SOuWOQ3oetet6T8StP8QeC7wWWr29nqMKbv3+NzL6Y7k9OKxjXTe2hrOjKCPrtY96B43R1PQqeDTGVl+8CK+K/Dd5qBvItU8OeIdR05Llhb3cNvctG1vJ0UkdDg+vUYzXqXh340eKvCqXml+OrNNYfTysj3MCiOaW1PWVV+6xXqRx0bnitqclON0ZuLR9A0VkeC/FXhzxtoq6x4Y1OG+t84dVOHib+66nlT7Gtc1RIUUUUAFFFFABRRRQAUUUUAN/5eIv+BfyrL8b/wDIBk/31/mK1P8Al4i/4F/Ksvxv/wAgGT/fX+YoA4CiiigD1ST/AI+j/wBcx/M0tJJ/x9H/AK5j+ZpaACiiigAooooAKKKKACq2t6naaFo82q3x+SMfIg+87dlHuauQrvcDt3rw744+NdBi1Nv7Z1a2tbCwJWON5cM7/wATBRyx7DFY1qjhHTc1o0+eWuxT1jxRrGvX32rVY/LTny7VWOyMenuferNpKjxiZInUdMEcGvCrv9oPSbfxBDb6do08mj79s88uPNI/vIvTHsTz7V66vjPwtJ4Zh1K01m2ngu8RQsjAs0jcBdvUEE8+leXONSPvTPSg4SfLEz9ev/tPjWytDaobY20m2Uplt4x3xwMe/c8VheNvDOnX1pPcLCiXIQncBwwHY1uFpLhRbrOTM6YDkYJ47VyduNct77ULHUIW+ygDyJA2VdSOTj+Eg/pXkVJOb5tmfQ0qaglA80+HrrpfxCtF8wCBpvLfBx8rDg/yr0XS9dh8MfFqW+1QrbQXFj/pZiBKbyeG/LGa8UhuZrPx8GlkaCOCYtI+Puqvf+Vd/wDD3XDeeMrnU5PK2SRtHGlx8wZTgBTn2H612zpNSVTyPJ0cmu1z6c8P61pmsWoudMvoLmPGcxuDj6+lanw/+J1vqGvT6DrEkccck/ladck48zsEb3Jzg9+leLan4DOmxr4u8NyPo2oLGZLizRyIZExlgQfunHbpXDudT1VRdRGS3USBbVPM2sp7uO/403XqUpRlDbqZLDwqxal8j7rkUo2DTa5X4S+IpPEfg6Fb65jn1WxVYrsr/EccN+I/UGuqr6CnUVSKlHZni1IOEnF9AoooqyAooooAKKKKACnWv/HrF/uD+VNp1r/x6xf7g/lQBJVdf9dN/vj/ANBFWKrr/rpv98f+gigB1FFFABRRRQAUUUUAFA5OKKq63qtnoGg32uag221soWlfHU4HQe5OAPc0NgcL8evinYfDHw6iw+Vc+IL9StjbMeB/00f/AGQfzPHrj4t1PU9Y1/UJtQ8VXk1/eXUnmySO3JHYewHZRwKseLdf1Lx148vvEeuJve5lBSNhj7PGudqD2A/M5Peqd/cRxO8rKc7Btyfu8/8A1xXA5e1d3t0OnD0eZczI0jvpJ2t7C0lIyAqRRbto9Titb/hF9dubKaS90K7EYTd5oXaTj1Hf8q9O/Zq8prq/hdUklKLMzgZAySMZr2bVI4xbNtUcg9qznNOTselDDwaSl1PiHw/PHaz3VsykyFQ5Vn2CRQcsT7jsOvWvRPCkNnN4Zhms/JFwS7Sqh/eICxIRyAM4GOe/FYX7Qvhu10jxBa63YKYo7mQrNEOAG65H1FUvA1xd28lw1o0JjuMCWSVc71HQAf1pRnGElPudOS1Y4HMo80b3089Tqor2xsj9otdJhnvWHlo7n7pIxuHYHvnHat7wrrOr6JLFcf2i0V55m6OdXI3FRwCe6/oc1z886z28flRGOSAO7yBsIWPAAA6DHen6TMkkbyarC6PFgbBkkcc8d88dKJU6cZttH2OJy/K8PiZqqkoyS0e17737vT5H1z8IfiBbeOtHMN15UGt2q/6RCvAYdN6g9vUdj+FdoRg4PWviLRNevPDGpw+JtFDRz2cxZFIx5sfdGHoRkV9oeHdZsvEnhvT/ABBpzbra9hWRc9Vz1U+4OQfpXThsVCs3FdD81zCWHeKqfVvgvp/X5eRdooorrOQKKKKACiiigApkvRf99f8A0IU+mS9F/wB9f/QhQBZooooAq23/AB7x/wC4P5VJUdt/x7x/7g/lUlABRRRQAUUUUAFFFFACqpZgo61wPxk8UXlnotxoHhXxDpGl65KAslxdyc2yEclQM/Pjpngda6Tx54jh8JeEbvWJMGbHl2yH+KQ8KPp3PsK+RNcvDcSXepXtw0s0haaaRurE8k1MpWGlc5Pxx4T1jwxpt1fTeN9M1aOe4MpIujJcI5BJbcfm5/WvHZ45rzVHnaXzEb+InJzj/GtPxRr02sajIeEg3HZH6jtmtzwB8OZ/E8c01vd/Z/KxkkZG49hiuaVottaXPQpQnNKMtbHMbbqW5dpIJDlcZCkip9JgijYGGR1kzyuME16jY/Czx1p9wI7PV7No+xDlOPfijxH8P/FtqpnmGnuNvJg3Zb6k85rmnKfQ7lhk9zz3SNa1i112WOO5mjaZstl8A/X1r6F8N6gPG+l2iM0K+JrDIjjkZQLhMYK88EMOCPXnua+dNRSdbmWHyXD7SHZuW6dKg8LarNp96vkyybuoXdgqRWtObXvI5a2HS91n0N4a8C/FDwD8Q017whY3BsVYM1vHcxgXEZ58iQE4IHTOM8Aivrzwrqk+veH7fUbrTZdMvWXFxaSOrNE46jcOCO4PcV8d6DqEt9pVrdR3krCSMHIkPXvXafDrxfd+E/FFtey3EsllKwiu42YkGM/xAeo6/p3rr9rfoea4WZ9P0U5yjqs0TBo5AGVgeCDTa0ICiiigAooooAKKKKAG/wDLxF/wL+VZfjf/AJAMn++v8xWp/wAvEX/Av5Vl+N/+QDJ/vr/MUAcBRRRQB6pJ/wAfR/65j+ZpaST/AI+j/wBcx/M0tABRRRQAUUUUAFFFFAHF/HjxY/gb4OeIvEdvII7uO28q0PcTSEIhH0LZ/CvzKkvJp7lri+llu3Y7maWQsWPqSetfoj+1h4UvPGfw1s9AtdRisVe+SeRnQtv2I2FwPcj8q+DtU8LpoV89nqFzBe3aOV8q2YtGvP8AE3f6CsJ1YqVuptTpyav0OZWGRzuj5QnAY8Amu6+F8mk6N4n0/U77zJ4oXLSHHyoSCN2M84zVO58Na5bw+ffabdxxOAdxhwAvoAOlFgrCMRRBFcHARx+tYVanPFo6qVP2clKx9E6Pf6LcXqXGleIpJVUErblwVUe2RkD8ai8R30iwu7XQUYJLDsKp/DT4eaq1rb3epFLBJY8ygD9/IP4QB0Ve/qTj0rtPEHhHSbHSJp7ewinaNcs8uZGI9cmvJll05e9fQ9qGaJKzWp8u+JLuGe/naGzFvE8pPmP80kgB+8fQeg7mr8Gm3jaNCtoWN0xMhjT7/wCA746Vd+Lnh240DxggSI/ZbiNXgYD5eOo9uatpcmx0jR76CNZLkswO5MlcFcH17kVvK8VFI5+ZTbZt/wDCceL9S8MWHh/UoZ4kVtjySRsstyARtQk9QO+OvevW/AXgqb7PHfawpLsN2CMMR2AH8Iql8JLC81yYa3reJ1tzi1XBCK3cgH0/ma9cUZGD1pKn7TWSMJ1fZ+7Ef8NNK0/RfFkt1ZK0Bv4/KnQfdcjlWx6jBH416VKu2Qj3rzzTsw3tvMOCkin9a9Guv9Z+FephIqMOVHm4l80kyKiiiuo5gooooAKKKKACnWv/AB6xf7g/lTada/8AHrF/uD+VAElV1/103++P/QRViq6/66b/AHx/6CKAHUUUUAFFFFABRRRQAV4t+174im0zwtougW3J1C7E1x/1yiwcH6sV/wC+a9qXlgPevlP9sHWIj8ULXT5mZVt9MTBLfL8zsenr0rlxjfsml10C19Dxqbb/AGlcoWBReAB23c1z2vO88c1tDk75AgxycDnP51pxPHDHNcc/vSSCf4jx/wDXrM0i4im8R2dttHMyjJOBnOaxp+7D0PWpQVlE9z+Dfh3W/DGmqW06QSXJDGcTkOF6429O/evSPFN/qdpbQiJJpS6bmEQXcB+PAqzYaxNLZ29vDHHb/IBvlIA49PU1Dq2pStewMLdVEQYM3nKwIrzFVjNuVz1VBrRI+dv2i5Li6sNJnntLm2jNyyss5BJIXrkVx3hi8W3t4bplEix4jY4GYh7f416T+1LqsF9b6Ra+WUleZpMH+6qdf1FeM6C91HdlbGAS+ap8yMnjGPWuxJzoKUeh5uJqVKGIVam7SjZnq2q3FnFbQNHcx7p3O7awBxtJyce+OvfFV544dH0/7aHluIJnVkkZdok4xxycEd/z7153bSmF7dpbOOWeG5dny3+sHy/KcduDWujTS3MtwvmLYgMyREjIB4G7sTjGSBWOL99JX0FnOd1czklPRK2nmdjBdrc6BJPJcNDGZZNsjnlV3ZA/XFfQ/wCx54it73w5q/heK4aZbCbz4WY9VckNj23Ln/gVfK7XVvH4al06Vny7ieN8cLggENjoPT6V63+xXqMNv8RvsUM283NlPExUfK20h+O/b0rDApwrKXnY8SPU+vqKV+HYe9JX0hYUUUUAFFFFABTJei/76/8AoQp9Ml6L/vr/AOhCgCzRRRQBVtv+PeP/AHB/KpKjtv8Aj3j/ANwfyqSgAooooAKKKKAClUbmA9aSnwcyigDxr9oDxhpun+I7LRtUi/0CCETSy5+67nA9jwP1rx/4vaxo8Hw9utQ0GOG6gnVVWccZVjgkD8MV037VU4ne4hYbhLrMERGeoWPkV53r17BaeANGsJII5Y5bNGYPyABG2B9eRz7Vyzm20l1dvwOrDUoycnLornza87s5WNCGyTuxyBX0b8B5IrHwrAu2SWSUGQhFyWJNeLeMdEvNLNm06ptuw8kKKhBRS3c989a9r+H2mXzeEdKOm3kdszQruZlLEfhU1lpY78GnKTaPUbPU41m8q+s3tXIym4g5/GrOqXlhHalnO9SOmOvtXHW2ka1HbSPrXiD+0SG3RiKDywo7Dr1961L+Nru1s1aUw4BXco5B7Vg7LQ9OEZNXOQ8XeGYb62m1AaUbSRo22nIO8e49a+brtTHemOFdkqSkMc9MGvqlPDWpwNIbnxNe3e5tyI8KhFX+7nv9a+fvHGji1+IOqQW6liZw0aAcsWAIA98mrppRbOXEqUoq59BfBvwSJvANhc3W7zJlL4YgYBPGK1PFWk6LojQLcXsMc8jbRGWyecAZA6c+tc5q/mab8H1tpFeK4iu4omcsc/KPu/nmue1q3dtWeGG4IaazVy0pL55Q45zz15rd1IRhF23PKlhpynPX4T7D+EGotqXgC2jlbdLZMbcnOSVX7v8A46R+VdTXBfA6WMaddWirtIhicj8CP6V3taUKntIKRzVYck3EKKKK1MwooooAKKKKAG/8vEX/AAL+VZfjf/kAyf76/wAxWp/y8Rf8C/lWX43/AOQDJ/vr/MUAcBRRRQB61EqtdNkA/ux/M1P5af3V/KoYP+Ptv+uY/masUAN8tP7q/lR5af3V/KnUUAN8tP7q/lR5af3V/KnUUAN8tP7q/lR5af3V/KnUUAeEftq6lrOl/DfT5NHmMHm34hmccEKUbgHtnFfKHw10g33iEXHkNcJEVYIfmLTHoPwPP4V91/Hfw7aeJPhzeQXlv9oSykS+WPsxjOTn/gJavGtC0PT7bSP7SsIIoPMDr5sagCOMDnGO5/lXBiU3U5F1PUwnLGl7ST2exTg1DR/D8SvrVzb/AG0oSiYySR/CvqaqfDe1/wCE21WXxJqfh61tbWGUrYb0Uu+OrnjgA8fUVwXje+vDcWMdwIIzcTqkRWTMseT1J6ZI9PWvpHS7C10yyjtbVNkUShVHoBWVGHNFXVkbYqpyydndvqTNHGse2RQfdhk1XnWPyyuxdpGCuOop00oDfL8zGq0zYG0/Mxrrv0POseCftBW8kE+lquWgW58mNjzhGH3fwI6/SneF/DV3fw6HbSQwrp9xExnkziXhycD0yMciuq+Plju8EwXESp563sewY9cjj8SD+Fc54t0rV9O07RvFWly3TW2kWwt7u2UkMUByzj1HX6da8+pS97U9KFX92rHt2iWdpYWcNpZQrbwQqEjjUcACtdWwNz4UDqc8CuF0zxrpK+Cj4juZQsUSDcqnl3Iyqr7n/H0rj7HSvGnxIuJLzVrs6Vph4hs0YkRqe7erEf5FNzSSsZKm23fQ9zsf39xB5ZDqzqAQcg816eVVuqg/hXzN8F9C1rw18XIvDP2yS5sPJN2xIIUqo4OO3zFR9c19NV3YR80W7HHilyySuN8tP7q/lR5af3V/KnUV1HKN8tP7q/lR5af3V/KnUUAN8tP7q/lR5af3V/KnUUAN8tP7q/lVW1/49ov9wfyq5VO1/wCPaL/cH8qAJKLVVZpsqD+89P8AZFFLafem/wCun/sq0AS+Wn91fyo8tP7q/lTqKAG+Wn91fyo8tP7q/lTqKAG+Wn91fyo8tP7q/lTqKAGhE/uj8q+Pv2vYHi+LkcxtVlE2nwMCR0Csw6/hX2HXy7+3fpFzHD4a8TQzSRW6yPYXZU4wGw6c/hJXNioOVPQLtbHzdqUUy2Uiknh2aPI5AwTXI232jMN5nDFjtIb7pAyDXULfJdwTsrMY4htjwPlxjp9fesUwqlvHgrhcHIPIH/66wwzbjaW56VNylTjI+jvhB43i1bRYbPxEiIzIAsxGUY+/oa6HxfeeGPD2mTa5dX0JitwWAUDJPYAdzXlH7Pt1Y6pYTaTcbRdW5MiqTyyE9QPY9av/AB/tVTw28MMa8KPbvXmKny1XC2h7SqP2V4voeReMfFlz408SyatcRmOPaY4Iyc7E9/c1mWMUTCRI5SmDy3Y+gqlpkYKlupA47fWuli05cx+WqCNoizgd9ozu/SvVlyx91HiylzL3uo/whJYfb5otUkZYXQsGU4PmDkrx1JAOO2afcOwuEmmUGAb0hUDbuQnqR9Kk0i3jSGa8dX3TONke3ac+vHT1qOS3utVvGuFjRYgQIxIcbFx1HqM5/OvOqSi5O2y6nmTUebQt/YntxNbx3HEsBjCuuAFYg8MPpXrv7HTC3+LNjpFhZhI4bG5nvJ5OXc4CgDsFBYfWvF76aSyktZh/pVvtCqVz69vX8a+oP2KNFebU/EHil1kEaQx2EW8cFid7498BM1eEhL2kb6oyjzXVz6cKIT90flR5af3V/KnUV7hsN8tP7q/lR5af3V/KnUUAN8tP7q/lR5af3V/KnUUAN8tP7q/lUN2qiEEKAd6dv9oVYqG8/wBSP99P/QhQA2iiigBbNE+yQ/KP9Wvb2qXy0/ur+VMs/wDj0h/65r/KpaAG+Wn91fyo8tP7q/lTqKAG+Wn91fyo8tP7q/lTqKAG+Wn91fypQqg5CgH6UtFAHyJ+1i5t7+OInBfWJZDg4IAiz/WvL/iTMbfR9Gtt3llbeGPpnrGBj9a9l/bV8Pard6lo0+k2k8/mebLIY03bWCKnb1FeWePvD2qarqGlxR2MqxrJBv8AkYgABcjIHH6Vy8v7yCfds7sM/cqP+6jB+Mc9pN4a0a9gRWls5kilH8SkLyMehAFepeA0tLGzito2DRKg8vngqeR+hFeU+MtF1G6sXjayuI4o9TlUIwYkxgEBsDnHzH9K7b4f2NtpenWWmm5mkT7PHLFJIrKcsoZo/m5ypJFdOOpWbktispxDty28/wATvtev4BZsYIpHCnkRruY/QVhN4hs5dPS3j0/UPtqtkxeVgj3z0/WneIrHV9MWDUNLuo7mybPnRvEWdPQrgjI9qWTUdVm09TAqlmXACQKMntkkn9BXm8qaPfjNs24tSja1SO4QKWTgn19DXC6F4Xsr/wCKz69NH5ghurWOHI+UP/XgdK6rTdMTT/Dp1DXbo3N7gszH5UX2AHHArH8Iz3FzFFeRo4jm8QBEK9BsjGP5UaqDaOLEVOaUad9WX/i3D/xSN4pbaG1YjCqTj73YVyOvRXL3SyWkYMi2a7j5e443R/l9a6j4lwz/APCv5bhgZmOsMNm7DHG/9Kpxx31td+ZHEJ0l0vacnHO5M/oajFVGqUJW7mVKklOdO59DfBSLBvX5wsEKH68mvSfLT+6v5VyHwks5Lfw008sYQzy5T3RQAD+e6uxruwkeWjE8nEu9VjfLT+6v5UeWn91fyp1FdBgN8tP7q/lR5af3V/KnUUAN8tP7q/lR5af3V/KnUUAVrlVWaHCgct/KsTxv/wAgGT/fX+Yrcuv9bD9T/I1h+N/+QDJ/vr/MUAcBRRRQB63B/wAfbf8AXMfzNWKrwf8AH23/AFzH8zVigAooooAKKKKACiiigBssaTRPFKgeN1KspGQQeor5nvdGvfDc+ueCbjzTaLeLPaSN/HaSHIAPfG1lP0r6arl/iH4WXxFpyy2xWLU7UMbaQ9GB6o3scD6HBrOpC/vdUa0qjjePRnzZY6PDrnjXTIJSEtrNjcGNVGG2HhR+JGfYGvXLh8DHfvXmsNve6PqzieKS0vYDtdWHKn+o/nWpZeLbUSvHf3PkHqBtLKfp6V5WBrxd6cnqezmGFkrVIfDZHV5VSWYisRtWhnuZPssglaPPA6Zqpq2rNdQeVaRkBhu8w9x6AVStoAFWa1wD/Epr0bWPLuSeKre0OmS3mqYljtibrH93y1LcfTFcfY/FrQbr4XS6lqRt21KSKS2GnKctNIRgcDnaQQSfrWb+0X4sj0fwmmjwMy3uoqyEA8pH/Efx6fjXlXwOt9FbW5L3WpDHDCAwwoJbGSVGe5IAH1rCsrLmsa0tXynofwU+H2ratHbX2sSyrZQMGgtnYlFP94jpn0FfT+g6DcCxjisbRhAo4dsAH3yetcF8I9Xm8WS3l9e2NvoXhXTNir85U3MjNhELAcJ03YHtnBNYvib/AIW4JPiBceOcx6KdEI0oWEmbBB58eAhGDu29dwDHntVYXCKpCVVtaL7/AENveqV6eHW0pJX7Xt/mfQHhLQBY30+q3CJ9rkiFuhBBxGDuIyPUn9BXS18WeGL3x5Z/B+1u/Ad5dW9/B4mLSyK4ESQ/Z+fN3fLszjg9TjHOK+rPhh4gvvEng6z1LVLX7PfbdlwUhkSKRwOXi8wBih7HHr161206cVRjNNa9OpnmeBqYXFVaWrUHbmtZbf1pc6eiiig84KKKKACiiigAqna/8e0X+4P5Vcqna/8AHtF/uD+VAElLafem/wCun/sq0lLafem/66f+yrQBPRRRQAUUUUAFFFFABXO/EjwfpXjrwheeG9YjLW1xtYMAN0bqQVZc9+P1NdFRSaurAfKnj74SeF/D3g66sdF0to5UYmSaRi8uO5yf6Cvm3X7GSzaWGVUYpIdrr/EvUY9v61+hfxK8OPqulzzWoJkMZWVR1ZcdR718dfFXQLhdG067aBY1tohCZEUh2QE7WP8ALHbIrgf7upY9qi41KXunC/CjV10PxLHe+X++XK7SeHU/eU+nsfWvafirpTatoW9FCM8YlXzOAVK5wffmvnqxH2e/jZk3L5i7lHXk/wCGa+k7Rv8AhJPB95pb3TOosg0EzEEqAMYyAM9uozU1qd5cx0UZ2jZny3ZkJOkQwyruAB6mvTNE8Oz3HhG28QWcMd9ZpvS6twP3sBGefcYrzvUbWTT9Xe2mUKYpSpK/U/jXpXwP8RLo+vTWt1MDp16hidDnAkP3Tj07H6061NTiclSmprlZiIXvdaSeLVGaz2M5RhgjjncPUevNWNLsrSOKJomuWEwLxxPyWB+nrxxWK1v/AKa5tZdsPnMfkJyAf4fU9K+lfg14LvLHwa/jPTY9LbxfqNu6eG7XU5CsUMaHBlxg5kOSRnsByMmvNp4Z4iapxlY8JKUpWjr/AMA4Lw58H/Hd9pzXFt4MuoY9oaIXl1FCrdxtDMCOvpX1t8JvCVv4K8C2GhxRxrMFM10UOQ8z8uc9+eB7AV8sfENfHsPwr0tPiG+ojXG168Mn2ps7k8uPaU2/KU6428dcV1EXiT4leHPFfhHUNEmeTwy/h+xW8gutzw3D/NuWNVDOZcbeUHpu4r3MNl9OhXnBS1S3b0foezLKZRwFHGQvJ1G1ypaq1/8ALsfVVFQ2NwLqyhuhDNCJY1fy5kKOmRnDKehHcVNW55rTTswooooEFFFFABUN5/qR/vp/6EKmqG8/1I/30/8AQhQA2iiigB9n/wAekP8A1zX+VS1FZ/8AHpD/ANc1/lUtABRRRQAUUUUAFFFFAHnn7Q1j4ruPhnf33gm7+z63pw+1RL5Kyeei/fjwQeSuSPcAd6+ZH8a/F211+z0CPVrHULieGG5luH09FjhjkJAyMZJ4OQPzr7er5u/aM0ObwLrVx8S7PT7u/wBJNr5N1BaplrZwHAcjtGS/J/hP1rWnZ6Myq3S91XPG3+N/j7ebgQ6O9qyNy8CgJtOC7d+cHC1yPxE+K+teLfGej6XHIlhZ2sqkeSFBklZeGYjggZwB9a838R+MtQ1a1hs4o4bG1ihEXlwjBkAzyx7k7jXOwTPBPFPGwEkbh1PoQcikryi1I6OWEJpwd7H1V4Y+IQtB/ZHihPs0nGybny3/AB7Gu2/tvRY7Uyrd24BGd24fzrzvwjqmh+NfCcNxLFbyTKoW5hIBKPjmki8PeH7VzJ9jhABzg9B+FeTKKTPdp1rLQzfjd40v49EtbjS5GgthdxiNj/y22nceP7vAHvXWaB8dPCc+nwLHodglySGa2CGMK56kHOD+FeGfG7xNa6vq9tplk+beyB3kdC57fgK8+3HHHXtivRw9NKnZnkYufPV5kfZ0fxIsNWuI9Em8F2N1cXKtPZ2qXLP9pYdlG0nd+Feg6J4d8Qaglk118L1sYrjakhk1SNGgRtuSUPzcegGflrkvA3w38X+A/g7FD4FfTrr4jX1slxfvdSj7RZW8i5ENsHG0HgAkkZOTz8uOQ+Jja9Dc+Ak8QPfpq6aPbm7F0zecJfObcWzzupVqajS9o2mr2sellOC/tLGLDxbg+Vu+r/VH2pZW8VnaRWsC7YokCIPYCpa+dvDPir4kaD8dtcstSFxeeErzUGW0tJUaWcAgYeBVBYIDnO7CYzjmvomtqlNU3ypp+h4zhUUVKUWk9r9fQKKKKzJCiiigAooooAr3X+th+p/kaw/G/wDyAZP99f5ity6/1sP1P8jWH43/AOQDJ/vr/MUAcBRRRQB63B/x9t/1zH8zViq8H/H23/XMfzNWKACiiigAooooAKKKKACiiigDmvHHg3TfFNoRNm2vVGIrmMfMPY/3h7V8t/EX4beN9Fku31S1860IKw3VjuaPGf4+6/jX2TQeRg9Kwnh4OXOtGdMMVUjHkbvHsfIejHULawgVXW4jWMKct1wMZrI8WePtK8MqXu5H+07Sy20eC7fX0Hua+sdZ8EeF9WjlW60iFGkHzSW5ML/XchBzXmF9+y18K7u5luJIdbV5Tlz/AGgzE856sCf1pKnNdQdWLPhjxb4g1Hxdrz6le/NPKQkcadEXPyovtzXo3w58Jat9obT49Dkupmh4KqTIhPoo7819b+Ev2dPhT4bvlvrbQ5ry5T7j3l08m33AyB+len6Xpem6XB5Om2NvaR/3YowufrjrWdTDyqaXsi6eIjDW12eHf8Ir8TNH+B9rpPh6Kaz1kamsnlwTqsotfLIwxJwDuxkZrzHxVYfGqPw1qDeIL/UZdIjjP2xHvo5EC5HBUMe+K+wNZ0+DVdKutNut/k3MZjfY5RsEdipBH4Gvlub4e/Efwz/wntrq6f2hosuilNKbT4wsDHz4ztEK8rJtBznJOD8xraODTpyfNblX3nv5Lnyw8qdB0otymtXHZNrXmv06afM5H4Y6b8VbzRZ5PAkuoJYLcETC2uEjHmbR1BIOcYr3f9ni3+JkOrau3jm9uri18mNYFnukmKybjnG0nHFeReEvDPxOuvhdp8HgWLUtL1hfExlMxY26pD9nILPu+8mcDGDn0NfVfhHTL3TdEt01e4tL3WHjU6he29ssIuZQOW2j8v8ADpTpYZRpQq82/Q6eJM9c8RiMH7KNtLStr0e9zYooorU+LCiiigAooooAKp2v/HtF/uD+VXKp2v8Ax7Rf7g/lQBJS2n3pv+un/sq0lLafem/66f8Asq0AT0UUUAFFFFABRRRQAUUUUAFcT8Q/h7pfijRrm1jjjtp5EfYdvy7mxyR9QK7aiplBSVmXCcoO8Wfn741+FniHw5d/Z9Q0m5huGbbbMql43x1ww49xW78GvEjWqXXh/UoZhkbIpVUZG5u5PfIGDX3FPDFPEYpokljPVXUEH8DXHap8LPAmoXU12/h+CC5mULJLbM0RIHThTj9KydF2smdscar+8j4f8ceFtQs/HAh8lpZLiYuqbOWVm46dTyRS6r4K1rQrA6pDbTNbw3BDPGMrGVPQmvtXVvhH4O1S7t7u7hvTPbZ8iRbkq0f0IrdtPBPhm303+zv7KhmterRzfOrHOckHgnPeohRla0i6mNg3eKPgvwf4V8T+M5hb6HotzeSNcqrSxJiNVweXY8KOT3FfSHxM8O/FrT7Xw1p/g+e7hsNP0O3t7r7NdpGguEyHJLEZ/h5r36xs7SxtUtbG1htYEGEihjCKv0A4rlfi94RuPGXg+fT9PuLe31OL97ZSXMZkhEgHG9M4Yf7wYA4ODjFKjglC6T3M8sxkMDivb8qa10a5t/K61+Z8lfE61+JUOn2Mnjq6vLi1eRvshnukmG7HzY2k44xXSaBpPx3OgWVzo91q0eltbobUx3saII8fLjJ4GKp+L/CnxA074TaVp/irTtRudWi128aQqDOPLMcYQqUyAhwcYx9BXe+G/C3xbuPHPhW48P6jPonhuPw9ZRap9rUPDIw374xA3V8EDPGM9e1bRwSdedPn0S37n22K4kcMpoYlUYNyk1y20W+tr6eZ618EIvFUXw/tl8ZXEk+qGaUl5JlkYx7vlyykg129RWlvb2lultawRQQxjCRxoFVR6ADgVLWkVZWPgcVX9vWnVsldt2WiCiiimYBRRRQAVDef6kf76f8AoQqaobz/AFI/30/9CFADaKKKAH2f/HpD/wBc1/lUtRWf/HpD/wBc1/lUtABRRRQAUUUUAFFFFABTJ4YriCSCeJJYpFKujqGVlPBBB6in0UAfIXx//ZFi1C4uPEHwuaG1mcl5dGmbZEx/6Yv/AAf7rcehHSvj7xZ4Z8Q+FNUfTPEmi3ulXaHmO5hKZ9wejD3GRX6/Vn6/oeja/YtY65pVlqdq3WK6gWVfyYGq5gPyM8P67qehXy3em3TwSdGAPyuPRh3Fdl4o+Jc+p6PHBaRNbXLqfOYHhf8Adr7q8Q/sv/BbWJWm/wCEVbTpG6mxu5Yh+C7io/AVhxfsf/B1JNzQ69IP7jahx+ig/rWcoRk02jWFacE1Fn53M25izHJ7k16V8EfhT458d+JNNuND8P3EunQ3cck97Ovl2yqrgt87cMcA8DJr778JfAD4Q+GJUm07wRp8s6HImvd102fX94WA/ACvTYYo4YkhhjSONAFVEXAUegA6VpzGR85/FnTfjWfHeqXPh+81CHRDIv2MxXscUYXYOACRg5zXjXxDtvHNv4isk8Zz3MmqtGptmnmWRtm87eQSMbs19P8A7Q/gLxB4t0GO/wDB1zbQ6/ZjEQuBuDp3EZbKxyej4z2yOteCfEDw54sjbwFb6npGqy6jDo9vFdlomlYSiVtwZhkE/jXLXw1qXtObrsfovDOexq4iGF9nFWi7y5bPRd7u9+uxtS6T+0Rbx75L7WYVPdtRiUf+hV9O+CU1SPwfo8euOX1NbKIXbFgxMu0biSOvOa8m8C+FfifJ8YfFF3q+oeV4CnvZGj06+VbgXQIGPLU5Ma55zxnHQ9R7goCqFUAADAA7V0Sw6oy0lfQ+SzHO5ZlTjGVKMLN/CrX/ABFooooPHCiiigAooooAr3X+th+p/kaw/G//ACAZP99f5ity6/1sP1P8jWH43/5AMn++v8xQBwFFFFAHrcH/AB9t/wBcx/M1YqvB/wAfbf8AXMfzNWKACiiigAooooAKKKKACiiigAorm/iVqV7pPhK4vtPnMFwjoFcKDgFgDwQRWBDq3iLRtb0GG/1iPVYNW2hojbrG8WQORt+v6GvKxWbUsNX9jKL+zdq1lzOy6337JnfQy+dal7SMl1stbuyu+ltu7PQ6K5dvHnhtdQNr9ql2iTyjceUfJD+m+pdY8aaLpepzabcm5a5jRX2xQl9wIzxj25rb+1MHyuXtY2Ttut/6Rn9RxN1Hkd99jo6K5ubxtoEWjW2rm4ka0uJvJDLGSUbGSGHbFJZeN9Du0vDCbrfaRGZ4mgKuyDqyg9RR/amD5lH2sbvXfpa/5C+o4mzfI7eh0tFYUvivSUsNMvA00ianII7ZUTLEn1Hat2umliKVW/s5J2t+Oq+9GNSlOn8St/wNwooorYzCiiigAooooAKKKKACqdr/AMe0X+4P5Vcqna/8e0X+4P5UASUtp96b/rp/7KtJS2n3pv8Arp/7KtAE9FFFABRRRQAUUUUAFFFcd8S9fv8ARl063tLhLKO7lKy3jR7xCBjoPXn9K5cbi6eDoyrVNl+rsb4bDyxFRU4bs7Giua0G/uLHRbvUtW8QW2rWUeGjuIIcEL33Bc85qXRfGGj6tdS2sBuYriOMyeXPCUZlHcZ61nDMaD5FN8spbJtX/BtempcsHVXM4q6W7SdvxSOgorkE+I/hllifzrpUkbaXNu22M/7R7evfitDRPF2i6xqMthZyTCZEMgEkRUSL/eXPUVNPNcFVkowqxbe2qHPAYmCcpU2kvI36K5mz8c6BdalFYpJcoZn2QyyQMkcjegJpuo+PNBsbu7tJmuzPaPskRIC31YY7D1NH9q4Ll5/axttv13/IPqGJ5uX2bv6HUUVwvjDxytjBpE2k7pY7x1kZzCWBizggf7ee1VNZ8VG38caRdNc30OmTWJka2KMCzEuBlP72QK5a2fYSnJx5r2cU+3vdb9l1N6eVYicVK1rp/h0PRaKwbLxdol1oc+sRzSrbW77JQ0R3o3YFR9RTvD3inStcupbS0M8VzEu5oZ4jG231ANd0cwwspRjGory213/qxyywleKlJwdlvpsblFFFdhzhRRRQAUUUUAFQ3n+pH++n/oQqaobz/Uj/AH0/9CFADaKKKAH2f/HpD/1zX+VS1FZ/8ekP/XNf5VLQAUUUUAFFFFABRRRQAUUVl+KtXTQtAutUdPM8lflTONzE4A/M1nVqwo05VJuySu/kXTpyqTUIrV6GpRXHeG4PGV4llq13rlssM+JJLL7KMLGRkAN1zVvUvHPh6w1GSymuJmaJgs0kcJaOI+jMK4oZnR9mqtZezT25rK/Xu/xOmWBqc/JT99rflu7fgdNRWBrHi/RdKure3uppS1zD50LRRlw69gMdSe1Qx+N9CfQ5tYV7jyIJRFKhiw6MemRVyzLCRk4OorrfXtr+RKwWIcVJQdn5HS0Vz2j+MtD1XVV021ln851LxGSEqsgHdSevf8qgn8eeHIdQa0a5lKpJ5b3CxEwq3oWpf2pg+RT9rGzdr3W4fUcTzcvs3ffY6iiue1jxhoulai2n3TzmcRCVVjiL+YD0C46mt21mW4torhVdVkQOFcYYAjPI7GuiliqNWcoQkm1uuxlOhUpxUpRsnsSUUUVuZBRRRQAUUUUAFFFFAFe6/wBbD9T/ACNYfjf/AJAMn++v8xW5df62H6n+RrD8b/8AIBk/31/mKAOAooooA9bg/wCPtv8ArmP5mrFV4P8Aj7b/AK5j+ZqxQAUUUUAFFFFABRRRQAUUUUAcz8TrC81PwhcWlhbvcTs8ZVFxk4YE9aZ4f8GaLp9rHcR2bR3z2+xpJJGdo2K4bGTgdT0rpLy5t7O1lurqZIIIlLSSOcKoHcmqema5pGpCI2OoQTmbf5YVvmOzG7jrxuXP1FefPLMPUxLxNSN5WSV7aWvqvPU6442rCh7GLsrt+t7b/ceb/wDCPeJl8NP4NGjoyNd+YNQ80eXsznOOuanmlv8ASfidcDT9ObVJYtNjjMYcKxARRu598V6lWZHodhH4il15RJ9sliETHf8ALtGO34V5NTh/k9n7CbunHV20jHmslpZ79bnoQzfm5vaxVmnor6t2318uh5Xr2i3+h+CbBb2NRdXOrfaDCG4TK8Ln8K6zRtL1fVvHMmv6rpf9m28dqbcQvIHMhIwenbk/pXReK9M0jUrW2GsSmOKK5RoiJNmZCdqj3ySBirt7NazztpEkkqy3Fu7/ACKwwgIUneBgH5hxnP5U8PkCpV27vkjytLTVxT307vpoKrmzqUkre8+a77J2218up5v4K0q4/wCE5OlTN5lnoLzSQnORmQjaPr1P4V6pWZ4e0LTdBtng0+Jl8xt0ju5Z3PqSa069DKMA8FQcJbt3726JX8kkjkzDFrE1eZbJW/zfzd2FFFFeqcAUUUUAFFFFABRRRQAVTtf+PaL/AHB/KrlU7X/j2i/3B/KgCSltPvTf9dP/AGVaSltPvTf9dP8A2VaAJ6KKKACiiigAooooAKwPGMmoiGGO28PwazaOT9oidwGHptB4/Gt+iscRR9tTcOa1+qt+qa/A0o1PZzUrXt6/pY8w0bw/4m0/TdevtIsv7Le72i1sjKHZAD8xyeM4ziovDOg+I18XW+p39nf+W1pKjyXVwsrBihGOOgJ6CvVKDwMnpXiR4coRdNqcrQd7aWvdva2m/S2lj03nFVqfur3tL63ta29/zPJv+Ea1z/hVy6Z/Zkv23+0fNMXy7tvr1roJ9J1YfESHUra0KwpphiWZsbBJtOAfxxXU6Rrmkau8yaZqEF00BxII2zj0PuODyOOK0K0p5BQp8tpP3eXt9i9unnqRPNqs+a8Vrzf+TWv+R45LoPjO/u7C51K01CaWC8VpTJcIYwN3VEHQYHJrorTRNUXVfGkzWMgW+iZbVuP3uQeBz9K9BorOjw5RpPm55N3vrb+Vx7dn95dTOKs1blSXlfun38jy+68O65/wg3h1YdPd7vTbkyy2xYBiNxPHb0/OtdrLVdQ+IWi63LpM1tAtmyzB2VvKf5+CR35H513DsqIXdgqqMkk4AFCsGUMpBBGQR3raGRUoONpuy5NNN4bPb7zOWaVJJ3itebv9rfqeZ2Gk+K7DRPEf9m20lvd3F/5kOSu548nJXtnpTvA2h69beN11TULO+WGS0ZTLdXCyvu44JHTpwO1el0VnDh+jGdOfPL3NUtLbt9vMqWbVJRnHlXvbvrsl38gooor3zygooooAKKKKACobz/Uj/fT/ANCFTVDef6kf76f+hCgBtFFFAD7P/j0h/wCua/yqWorP/j0h/wCua/yqWgAooooAKKKKACiiigArJ8YaP/bvh270wOEeVfkY9AwORn2yKl1zXdI0NIn1a/itBMxWPfnLkDJwB6CrttNDc28dxbypLDIodHQ5VlIyCD3FZ1qMK1OVOaumrP5l06kqc1OO61OQ8Pah4utorHSLnw2MwbYprs3CiMxjjcO+cVgS6F4k02z1zQLXRxfQ6pMXivBKoVAT/EDzkV6Zc3Vva+V9omSLzZBFHuONznoo9zSR3kEl9NZKzmeFFdwUYABs4w2MH7p4B479a8ipksasIxnVk7XSfu7NWa+Hquu56EMycJOUaaV7N77p3T3/AOAcLb+G9SsvFnhciBp7awsjFPOMbVfDevPU1kX/AIb1yTRPFEKabMZLvUUlgXI/eIGbJHPvXrFRWlzb3cPnWsyTR7mTchyNykqw/Agj8Kipw9h5RceZpO/brFR7dl95Uc3rRalZX0/CXN+ZxV9ouoyeNPDl0lnILW3sfKnkXGI22sMfrWD/AMI/4mt/Dt14Pj0dJo57rzFv/NUIFyDkjrnivWKKdXIKFRyfO03e+2zSTW3VJeYU82qwSXKna3fdNtPfz9DhbDQb+1+ItldNbvJZW2mLB9oOMF1XH1zXdVWF9aNDcypOrrasyz7PmKMoyQQOc4I496ltZo7m2iuISxjlQOhZSpwRkZB5H0Nejg8FDCKUYfabf3nFiMTLEOLl0ViSiiiuw5wooooAKKKKACiiigCvdf62H6n+RrD8b/8AIBk/31/mK3Lr/Ww/U/yNZPiy3mutIaC3TfIWUgZA6EetAHnVFaf9g6t/z6/+RF/xooA9Ig/4+2/65j+ZqxVeD/j7b/rmP5mrFABRRRQAUUUUAFFFFABRRRQBl+LbWC98O3lrc2V3eROg3RWrBZTgggoSRhgRkc9q4JtE8Q6wkLakmqTxW0F8tnPM4t7pgyReV5oiKjdvVgCMZCgkCvUaKAPNpNH157e5vr6LVJ3NxaieGO6YPJbC3i85Y1DAA+YCTjBOGweecq/t9Ye5TTJbfXJZ3024fToYrtg9sTcYt2mIccqpXJJbABBzXr1N2J5nmbF3427sc49M0AeX3Oh67d399ay22o3MMt3bSzXMkjRNlbhCwTEhUoFDEMoUgcHJNS3ui+J47O7sbIamsCRXkVttu23BTdRGLDFs58sPgk5AyK9NooA8+07RdZtPiBl7jUI7CKTNqY42kiNv5YHls7S8HduJyhOcEH09BoooAKKKKACiiigAooooAKKKKACqdr/x7Rf7g/lVyqdr/wAe0X+4P5UASUtp96b/AK6f+yrSUtp96b/rp/7KtAE9FFFABRRRQAUUUUAFFFFABTLgZgkBjMoKn5Bj5uOnPFPooA8ttrDxBFZtYWlrrreHLd4d1pdFUu0jBbfBE6EM8YGzq2cAgMaS90HxLeWEh26vGIrCdtORb51kicz5hDEPzIsfGSTxwSa9TooA8t8R6F4iie4tbNtTXR11CRkWMvcS4aGLaw/eq20Sebxu4JHGOk2p6Fq39k6jcXDa1dXZvYxCVZ382JYY+GjWRdqFwxO0gg88jNemUUAeTXegeKtTvb2DUvt8JubJkhii3PDsNtt8lpvN4/eZJJTcTg7sGvQvBkKW/hbTrdLS5sxHAqGG4JMiEdc5JPXPc1r0UAFFFFABRRRQAUUUUAFFFFABUN5/qR/vp/6EKmqG8/1I/wB9P/QhQA2iiigB9n/x6Q/9c1/lUtRWf/HpD/1zX+VS0AFFFFABRRRQAUUUUAcb8RbbUH1PQ7yy/thI7d5xNLpkUUkyBo8DiRWGCe+M1haXY+KLGC303+zL+MOuneX5MwMUKRTHzQx3cMU2lgM7ueten0UAeV3Gj+I59MjhsrO9h8RpqMUl1fXrtLasQz/vUXfgqAcgALjgGrcWk6/dPaQPa6ta2m+yW5jN62flabz/AJg2SCSpJ7gj6D0migDxbWTNZ3+n6frl5qMNtZpvdVnkeWKMXcnlkbZATujVVJbf8o6A5zuRaHrelW0l5YaffTzTR6l9ot/tbhX3ThoQAG+U7SxG3B6jIzXotxY2VxcRXFxZ2800JzFI8QZkP+yTyPwqxQB5Lp/h7xNcac1pdrqwtoxfvbAXDwMCyRGAECVmGH34DMcc5xU+p6Lr1vp9zGkWtTqfss6RCZ5hNP5TiUORIrqpbbkqcA4ODzXqdFAHm0Wga5DdyalFbXsF7PqMxlCXjFfJazIHG7aR5oXnGcjNV7nQ/FDaJd3G7UReZs0ZTM0jNAIIvPVEEigsXDZ5BODg88+o0UAY3gq3uLXw1aQ3U91NIAxzcx7JFBY4UqWYjAwBlicAZNbNFFABRRRQAUUUUAFFFFAFe6/1sP1P8jUN30Wprr/Ww/U/yNQ3fRaAK9FFFAF6D/j7b/rmP5mrFV4P+Ptv+uY/masUAfN/xt8ceLNM+I+oabpuuXVnaWyxLHHCQo5jViT6nLGuK/4WN46/6GnUv+/n/wBatP4//wDJWtZ/7Yf+iErg6+xwtCk6EG4rZdPI/IMzx2JjjayVSVlKXV9zqf8AhY3jr/oadS/7+f8A1qP+FjeOv+hp1L/v5/8AWrlT0r2XVfDenavqN3pdpaWyfZ7+zMjJZLbi1gaPMmHUfvM9TnpjNOqqNJq8F93p/mLCSxuJT5asrrzfm+/kcJ/wsbx1/wBDTqX/AH8/+tR/wsbx1/0NOpf9/P8A61a/i3w7b6r4x0RtHgtYLLWwqqtqVMUbI2yTBXjgAMfrV/xZ4d0G7luPEFvAselppskiR6dLGFaWKZI8FgGAyrox4zmo5sP7vuLXyRq6WP8AftVfu+b1W9/xX3nM/wDCxvHX/Q06l/38/wDrUf8ACxvHX/Q06l/38/8ArVstpOixfEzwzYWmmlLW4S0eaOZxKku9FJ42j1Oex9B0q/oGj6c+jxvp1yfON7qCtcraIjhVtt3l/Nuyv+JxiiUqCSfIvu9f8hwp42UnH2z0dt35d2u5y/8Awsbx1/0NOpf9/P8A61H/AAsbx1/0NOpf9/P/AK1btp4X8Pw6ZeXws9QvoF06V0drgRssyCMsPLMe5GG49dy4wcnstv4B0qbVBp/2m/Qw3NnDNOWTy7gTrk+V8vBHbJbI54p8+G/lX3IXscxdrVXr/ef9dH/VjB/4WN46/wChp1L/AL+f/Wo/4WN46/6GnUv+/n/1quW/hnRb3R7rWbSTUFtrLzobiBpEeQzZAgAIUcOW6YP3SAai8A6KmuPqnhm4tli1BxHNA8keJIzG/wC8XOMj5GYkf7NU/YcrfKtN9EZL685xh7V+9tq9f+H29SD/AIWN46/6GnUv+/n/ANaj/hY3jr/oadS/7+f/AFq6XUdL0fXJrORpJYLOZ7pbC3t0SKIFZ1jRTIIzt3DnLAgtxkVQvPAMUQnWMah5semR3IQ7D++a48ryyQMdM9+o64qVPD/ail8jWdLMFdwqtr1fa/cyf+FjeOv+hp1L/v5/9aj/AIWN46/6GnUv+/n/ANaumPg7TdM0u+vFjaV202+RopyJvJmiaMblbYoyNxBxkAg4Y1gLE1l4P0SfSdNtr6e/e4F2z2iztvUgLGMglcKd3GCc57U4uhL4YL7l/XQmccdT+OrLa+7fVLv5og/4WN46/wChp1L/AL+f/Wo/4WN46/6GnUv+/n/1q6nRvBOm2PilfMSe5gh1S3tUS4RWjlSSBpGyMYJBA/Cs7VPDWjXGkxTWdpd29xFoP28lZQyzSecUwRt9PQ9hx3MqeHbtyL7l1LdHMFFydV3105n0Mf8A4WN46/6GnUv+/n/1qP8AhY3jr/oadS/7+f8A1q6G78A6Nb30Vi11frLcaolhG7ugWMGFJCzDbljliABjt+ObY+HtGfxvo9jp8z3MTO73kFyjkKsRJZQTGhfKqeAvXjmmpYdq6j57Eyp5hGSjKq97fEyh/wALG8df9DTqX/fz/wCtR/wsbx1/0NOpf9/P/rVe+K+jRWd5b6tax2sFlfDFksEYUTxKo/fHaAqlifu4yMfieIrWlTo1IqSivuOXE4jGYeq6cqstPN/5nU/8LG8df9DTqX/fz/61fSHwS1jUdd+HVhqGq3LXN0XlRpWAywVyBnHfAr5Gr6q/Z0/5JVp//Xaf/wBGtXnZvShGgnGKWv8AmfQ8J4qvVxso1Jtrle7b6o9Eqna/8e0X+4P5Vcqna/8AHtF/uD+VfNn6KSUtp96b/rp/7KtJS2n3pv8Arp/7KtAE9FFFABRRRQAUUUUAeT/tH+Jdc8PaRpC6LqEti1zPJ5rxYDEKowM9hzXiX/CxvHX/AENOpf8Afz/61er/ALWP/IM8P/8AXeb/ANBWvOPhzotjrnh3XLG4jhW7mmto7S4ZRuif94xAY9AQhB9eK+mwEaUcIpyin8vM/N88qYqpms6NKo1orK7/AJb/AImf/wALG8df9DTqX/fz/wCtR/wsbx1/0NOpf9/P/rV2mr22hjxE1lpul29mt7HZCxvTpq3FuCR9x1I438EsPm4rjfF3h620KziSaK7nv5ofPee3ZfskZ8wqUAxk4xjO7rgYrqpyoTaXIlfyR5mIhjaSclWbSvfV/wCfUb/wsbx1/wBDTqX/AH8/+tR/wsbx1/0NOpf9/P8A61amqaWZNZ0vw5ptjax6Xd2tqft32RXY+ZtLzGTG4YclcZwMYqSPwborxS3zNqsFvDFfFreR0EzNb4wwO3AVt2DwcEdTTvh0k3Fa+SJ5Me21Gq9PN/1Yx/8AhY3jr/oadS/7+f8A1qP+FjeOv+hp1L/v5/8AWrafwPpLyzW1rPfvdPFHcW8cjqgWJoVdmLFdshUtyAUO0ZGadP4L8Nw6jfWn9oajJJp8Vy80aAgv5SghgzRBVzk/KN2AQcmlz4b+X8B+yzH/AJ+vt8TMP/hY3jr/AKGnUv8Av5/9aj/hY3jr/oadS/7+f/WrVsfBemX1hZ6naNqEtvqAiitIBLGJDcbm85CxUDCqhOcD7wq7qfhTQ9J8MXOoRw3NzNJHaTW8nn58ovI6NjMY3LlQclRkHt1I54e9uVX9EONLMHHmdV2tf4ntv/Xqjnf+FjeOv+hp1L/v5/8AWo/4WN46/wChp1L/AL+f/Wrotc8G2cmsXYuLy9nubmW/dblRGsUP2fPEoCgZbHONuNy8Gsnxd4V0vS9KvrixlvjNYzWscnnMpWTzoi/ACgjBGOpz7URlh5WXKtfL5fmTVp5hTUn7R2X959r9+2v/AAT0v9nDxb4i17WtVstZ1Se+ijtllTzsEq27HB9MGvbq+df2U/8AkadY/wCvJf8A0MV9FV8/mkYxxLUVbY++4Zqzq5fCU227vf1CiiivPPfCiiigAqG8/wBSP99P/QhU1Q3n+pH++n/oQoAbRRRQA+z/AOPSH/rmv8qxviJqF1pPgbWdSsZPLube0d4nxnawHBrZs/8Aj0h/65r/ACrm/i3/AMkz8Q/9eMn8q1opOpFPujmxknHD1Gt7P8j5j/4WN46/6GnUv+/g/wAKP+FjeOv+hp1L/v5/9auWpU++v1FfafV6X8q+4/G/r+K/5+y+9nUf8LG8df8AQ06l/wB/P/rUf8LG8df9DTqX/fz/AOtXc6r4c03V9Xu7G3tbZI7LXFWeRLJbYW1tsYsgZR+8GFJyemB61iarpGnyfEfQL23tLRNM1UJOsNuVMIdCQ6Dbxjco6f3q5I1KEvsLa+yPWqYfHQ/5fO10t33tffo7feYP/CxvHX/Q06l/38/+tR/wsbx1/wBDTqX/AH8/+tXT+HrDSdSuPCN5qEcJur4Xsk0P2QMtyd8mNxz27ZBxgVn2XgfTbhoLdri9SXybK4kuMr5MizyKpjQY+8N3ByclW4p8+HTacF93m0R7LHtKUKrd/wC8+yffs/wMj/hY3jr/AKGnUv8Av5/9aj/hY3jr/oadS/7+f/WrX/4RHw60ltKJ9TjguGuYUSR15lilVF3SKhEatu7qQDxnnNVda09IZvDcVxblZo72Wxljl2lmjjmAUNt4ONxXI64qk6DdlBfcv66GcljopuVV9Or62/zKX/CxvHX/AENOpf8Afz/61H/CxvHX/Q06l/38/wDrVsa7pul33i7XbWZ2FnpkV3cLDZ2MVqymNgBHuCncPc1LN4L8N2P2u51G+vks45IwuZURlV7bzgPuHzGyQuFA9aXNh7K8F9xTp4+75arsnb4n/m+xhf8ACxvHX/Q06l/38/8ArUf8LG8df9DTqX/fz/61dPqOjaZJbbJ2nsdOKaY08drbqxO+3lYucIWzleSPViQalh8HaO2mWek3VpcwzXeqMkFzHLG7hTbB1JcL86dwMKeecGp9ph1vBfcjT2GPb92s/vfe39XOT/4WN46/6GnUv+/n/wBaj/hY3jr/AKGnUv8Av5/9aoorOE/De9uvsyPcpq8cQl2ZcJ5TkrnrjIBxXZXHhjTNQs44Ltp3vZpdMgS8Z0TyElhzjaqAEDGOeTxz1zc3QjvBfcvL/MypLG1V7tV7X3fn/kcl/wALG8df9DTqX/fz/wCtR/wsbx1/0NOpf9/P/rVpT+GPDaWup3cNxqU4sLcu8AJQiTzhGAXeJc8HkBeCMZNbWn+BdFtP9Ivra7mZVu4ZbRrkEpJHB5i/MsYG4c5A3AHHJ5FS54dL4PwRUKOYSdlVf/gT6u39dTk/+FjeOv8AoadS/wC/n/1qP+FjeOv+hp1L/v5/9atW18E6fcRLOst+sT6daXYJKnDzT+WVzt5wM49x+FSXPg/w1Cl5NNf38EEV/PYqSTK6tGud7KkRzuOPlJXgE7j2fNhv5fwJ9nmNruq//AmY3/CxvHX/AENOpf8Afz/61H/CxvHX/Q06l/38/wDrVo+DPBWn+IdAS/8AttxDLvltmGV2m4O3yAOOjbjn6cV0Fv4Y0a3tJbG5N3qFtam/VYS6JieKBGZgwTcTuJABJAwODzSnPDxbXKrryLpUcwqRU/atJ7e8/wDM47/hY3jr/oadS/7+f/Wo/wCFjeOv+hp1L/v5/wDWrY8R6Do8/h1by1t57S7s9DtbttpTy5d8hQ7gFBLc5LZ5x0rz6tqUKNRXUF9yOTE1sZh5JSqvXXdnpHw7+IHjK48daJa3XiC8ube4vYoZYpWDKyswU8Y9DX1NXxj8NP8Akonhz/sJ2/8A6MFfZ1eFnNOMKkeVW0PtuEK9WrQqe0k3r1d+hXuv9bD9T/I1Dd9Fqa6/1sP1P8jUN30WvHPryvRRRQBeg/4+2/65j+ZqxVeD/j7b/rmP5mrFAHyb8f8A/krWs/8AbD/0QlcHXefH/wD5K1rP/bD/ANEJXB19thP4EPRfkfi2a/79W/xS/NhV6XWNXmVVl1W/kVQQoa5cgAjBA59OPpVGit2k9zijOUdmTxXl5CsaxXdxGsZYoFkIClhhsemRwfWkS7u47ZrVLqdYGzuiEhCHOM5HTsPyFQ0UWQc8u5YN9fE2+b25P2b/AFH71v3X+7z8v4UkV7eQqFiu7iMBmYBZWHJGCeD1I4NQUUWQc8u5dOr6sZo5jql8ZYlKxv8AaH3Ip6gHPAph1LUikKHULsrAd0I89sRn1Xng/SqtWNNjWXUbWKRdyPMisPUFhmlyxXQpTnJ2uXbXXbu10xdPhigWE3KXMxw26d0zt3nd0GTwMdarXWqahc6tPqr3Uq3lw7PJLGxQkt16eua9DbwrpOv3uqW0dvFpH2HWZbOKa3QsJYgkrbSpbll8sc5HDc1kab4ItdS0v7bb3l5BuWOWNLmKNTJE0yxlgoctgbs5xg4IrmjXpbvR/wCZ6U8Di3ZRd1017f5fr5nI2upalaAC11C7twoIAimZcAnJHB9aP7S1H7MLX+0Lv7OCSIvObZnOemcdea7WfwJpeGS21i8eYvexRCS1UKXtlJbJDnAbHHU1leI/Ca6V4cj1VbibzRcJBPbzKiuhaPeDhWJXvw2DjB71ca9KTXn5GM8FiqcW3svMwpdX1aVt0uqX0jbSuWuHJ2ngjr0OBmo7S/v7OOSO0vrm3ST76xSsgb6gHmq1Fb8q2scXtJ3vfUuHVtUIiU6nekQ4MQ+0P+7x0288Y9qItW1WLZ5Wp3qeWWKbbhxtLfexzxnv61Too5Y9g9rPuyea9vJ/9deXEvz7/nlY/NjG7k9cAc0+fUtSuLmO5n1C7lni/wBXK8zM6fQk5FVaKOVdhc8u5Zu9Qv7xdt3fXVwu7fiWZnG7GM8nrjjNVqKKaSWwnJyd2wr6q/Z0/wCSVaf/ANdp/wD0a1fKtfVX7On/ACSrT/8ArtP/AOjWryc5/wB3Xr/mfVcHf7/L/C/zR6JVO1/49ov9wfyq5VO1/wCPaL/cH8q+XP00kpbT703/AF0/9lWkpbT703/XT/2VaAJ6KKKACiiigAooooA8Z/amsb270bRJrW0nnSK4kEhjjLbdyjGceuDXgi2OrrE0K2V+I3IZkET7WI6EjHOMn86+4aK9XC5o6FJU+W9vM+WzPhmOOxMsR7TlvbS3lbufFED+J4ARA2tRAqEOwyrlR0HHYelRCLXxZGxEWqi1J3GDbJ5ZOc529M5r7corf+2v+nf4/wDAOL/U3/p+/u/4J8SKniFbP7EqastrnPkhZBH/AN89KWceI55DJOuryyGMxFnEjHYeq5Pb26V9tUUf21/07/H/AIAf6m9Pbv7v+CfE5PiU2725/tkwuArx/vdrADABHQ8ACiRvE0saxyHWXRUMaq3mkBSMFQPTA6V9sUUf21/07/H/AIAf6nf9P393/BPiKKDXYkiSODU0WJ/MjCpIAj/3l9DwORUzyeJ3d3dtaZ5E8t2JlJZf7p9R7V9r0Uf21/07/H/gAuDbbV393/BPiUr4i8qeLbq3l3DbpkxJiU+rD+I/WmSwa7MrrNBqciuVLhkkIYgYBOeuBwPSvt2in/bX/Tv8f+AJ8Gp/8v393/BPn/8AZa06/t9f1i6uLK4hh+ypGHkjKgtvzjn2FfQFFFeVisQ8RUdRqx9PlmAWAwyoKV7X19QooornPQCiiigAqG8/1I/30/8AQhU1Q3n+pH++n/oQoAbRRRQA+z/49If+ua/yrm/i3/yTPxD/ANeMn8q6Sz/49If+ua/yrm/i3/yTPxD/ANeMn8q1ofxY+qOXHf7tU/wv8j46ooor7k/ES7PrGrXAAn1W/lwCo33DtgEYI5PQjrTLLUb6zuLWa3uZFa0lEsALEqjZzkDoM459aq0UuVWtYv2s73vqW7jUryW8+0rNJCwd3jWJ2VYtxJITn5RyaaNQvxbxW4vroQwuJIoxK21G/vKM4B9xVaijlXYPaS7lu31TU7chrfUryEjdgxzsuMnJ6HuRz606/wBUu7yOzjkYKtnHsh2ZBBLFixOfvEnJNUq6LwT/AGKzXkOpi1S6kVFspbyN3t1fdyHCcjI4Dc45+tRO0VzWNaPPVl7Pmtfv/XkZVzq2rXQxc6pfTjaVxJcO3B6jk9DWtoXjPWdHg8qBo5SJhOskrPvDBQoyVYb1AAwrbgPSuh1fwTYR2cMciz6fqYtb65uI1w8QMDH5FJbOOwPPHJqPTPBOn2l/pd1ql3PPaXN1YwrEkI+d50EhVvmGFA4yOTnpXO61CUdUehHB42nUunrprfur63OM/tbVfNEq6leK4I2lZmG3GcYweMZOMdMmmNqWotL5rahdtJv8zcZmzvxjdnPXHGa6nXvCdnb6dfa5DesthHvREEYytwJink9egX5s9cdq29N8HWDeFtFeWxRr77TbXV45fl7eaUoEK5yABsOcfxdap4ikknbyM44DFTk432V9/wCv6R53Z6lqNkjpZ6hd2yucusMzIGPvg80DUdQHmYv7seagST983zqOgPPIHpXcXXgnSLm8vby11C6t7CGa+V4zbgupt8NhPm5Ug4yTkYqmfA8MoaCzvLya9S2t7x4ltgwaKZgAqkNy4DKccA888U1iKT/4Yl4DFrRdPP8AI5S61TU7oN9q1G8n3LsPmTs2VznHJ6Z5xTm1fVmeJ21S+Z4jmNjcOShxjjnjjjiuuv8AwNZWGn/2xPqUz6csKu4iSOSUSGYxbPlfbjjJOfasH4g2Vrp3jXVrGxhWG2huCscYzhRgcc1UKtObtEithsRRjz1Hbbr3vZ/gZx1XVDCITqV6YgdwTz225znOM9c8/WmwalqMDTNDqF3EZ/8AXFJmUyf72Dz1PX1qrRW3Kuxx+0ne9yaC6uoE2QXM8Sb1k2pIVG9ejYHcdj2p8eoahHIskd/dI6u0isszAhm+8wOep7nvVaiiyEpyWzLEl9ey7/MvLh96hH3Ssdyg5APPIzziq9FFNKwnJvc6D4af8lE8Of8AYTt//Rgr7Or4x+Gn/JRPDn/YTt//AEYK+zq+czv+JH0P0Pgv/d6vqvyK91/rYfqf5GobvotTXX+th+p/kahu+i14h9oV6KKKAL0H/H23/XMfzNWKrwf8fbf9cx/M1YoA+Tv2gkeP4saszoyh1gZCRgMPJQZHryCPwrgcj1FfdctvBMwaWGOQjgFkBpn2Kz/59IP+/Yr3KOcKnTjDk2Vt/wDgHxWL4QeIrzqqrbmbe3d37nwvkeooyPUV90fYrP8A59IP+/Yo+xWf/PpB/wB+xWn9uL+T8f8AgHN/qTL/AJ/f+S/8E+F8j1FGR6ivuj7FZ/8APpB/37FH2Kz/AOfSD/v2KP7cX8n4/wDAD/UmX/P7/wAl/wCCfC+R6ijI9RX3R9is/wDn0g/79ij7FZ/8+kH/AH7FH9uL+T8f+AH+pMv+f3/kv/BPhfI9RTo5DHIsiNtZSGUg8gjvX3N9is/+fSD/AL9ij7FZ/wDPpB/37FH9uL+T8f8AgD/1Jl/z+/8AJf8AgnxbceJteuLqO6m1i7aaIuUfzMFS4w5+pHU9TSW/iTXbexSxh1e7jtkAVY1kwAA24D6Bucetfaf2Kz/59IP+/Yo+xWf/AD6Qf9+xUf2xT/59/j/wDX/VGve/1l/c/wD5I+KBr2sBgw1S5BDSuD5h+9KMSH/gXf1pdR1/WNStFtL/AFS5uYFYMI5HyNwGAfc44zX2t9is/wDn0g/79ij7FZ/8+kH/AH7FP+2Yb+z/AB/4Av8AU+tZr6xo/J//ACR8L5HqKMj1FfdH2Kz/AOfSD/v2KPsVn/z6Qf8AfsVX9uL+T8f+AZf6ky/5/f8Akv8AwT4XyPUUZHqK+6PsVn/z6Qf9+xR9is/+fSD/AL9ij+3F/J+P/AD/AFJl/wA/v/Jf+CfC+R6ijI9RX3R9is/+fSD/AL9ij7FZ/wDPpB/37FH9uL+T8f8AgB/qTL/n9/5L/wAE+F8j1FGR6ivuj7FZ/wDPpB/37FH2Kz/59IP+/Yo/txfyfj/wA/1Jl/z+/wDJf+CfC+R6ivq39niOSP4Vad5iMm6SZhuGMgyNg/Su7+xWf/PpB/37FTKqqoVVCqOAAMAVx43MvrNNQ5ba9z18m4deW13WdTmurbW7eb7C1Ttf+PaL/cH8quVTtf8Aj2i/3B/KvLPpySltPvTf9dP/AGVaSltPvTf9dP8A2VaAJ6KKKACiiigArJl8Q6dHFdSs0u21vY7GXCf8tXKBceo/eLz9a1q4W/8AAzXV5qN+ZGF3PrNvewkXsyxiKNoSQ0YOwtiNuqntz6AHZR31lJO8Ed5bvLG4R0WQFlYjIUjscAnFNvtQtbPTLrUZJN1vaxvJKY/mICAlhx3GDxXmTeE7zQNLvLuaGW51ODH9mXCXDzmefzN6bohGNm4gBiWIAZuQDXUWmmak3hnVvC62sMajTvKiui7YmuJUfzS3y/3iDkZzu9aANy217S5knke5S3SCRY2a4IjBJRHGCevEi/jxVmTULFLW6ujdwmG0DG4ZWDeVtGWDY6EDtXO+IfC76p/ZwaGzlW1sLmBxKMjzJI0RSOD/AHTk+lHhjw3c6JHdiGGwAl021t0iGRG0sSOrFsL0OV55JAoA1NN8RWV3YvfXMNzpcClcPfqIldW+6ytnBB9M5HcCr8uoWEUqxS3ttHIwLKrSqCQBkkDPYc/SvOh4N8QraS2tna2Nhpss650xb9pVhXY4ZoZHiPlAll+RVAwpwRmptN+H92lnapqMem3U8UmmF5Gy5K2ygSDJXPODj1zzigDuotVsptRhsYZRLJNbG5jdPmRowwXIYcdWFMs9a0240lNUN0kFo7FA87CMZDFcc+4NZHhbQb3Sb+LzIrUW8cd2FaOU5XzLjzEUJtxjb3yMHjB61naj4W1NvBlhpkMNtPf2txJNHIbjYsbMz4bDRuHGHwVZcHmgDqtO1nSdRlnhsdRtriSCYwyokgJRwMlSPWmaprml6dHA1zeRZuHRIUVwWk3MFBUZyRlhkjpXIWHhfXdMu47i2stIme31F7sFZTAJxLCUfICHZtJyBzkdxVTTvA+uWkVpayRaVcqq6eXumkYPbm3ZS6INhyrYJByOWORQB3tnqlvNFbm422c1w7rFBNKm9ypIONpIPAzweAecUiazp0mtjR4rlJbzynkZEIbYFKghsdD844NcLD4D1KPVLSa4K3Vvkb1ivmh8jbcSSgqNh353gkZXkdSDxp+C/DOraXrFrcX1vpyJaWk9sbiCQmS7LyI4kcFRgnacjJ5PWgC7F480cxyzXFvqFpAqSvDLNCAtwI32N5eCSTkjggZzWvZ61ayWH2u9jm0oeb5RS/CxNu7AHJU57YJ/MGuF0jwVrNnIxk0vTJVVbpJVuNRlnjvY5XLCPYyFYRyCdoPIAwan07wlrlk9rdNZWN9bwPMkGk3l+8yWscixjKzOhLEFGwCvCyEA8cgHo1FJGMIo2hcAcDoKWgAooooAKhvP9SP99P8A0IVNUN5/qR/vp/6EKAG0UUUAPs/+PSH/AK5r/Kue+K0ckvw38QRxIzubGTCqMk8V0Nn/AMekP/XNf5VKeRVQlySUuxlWp+1pyp33TX3nwhkeooyPUV90fYrP/n0g/wC/Yo+xWf8Az6Qf9+xXvf24v5Px/wCAfDf6ky/5/f8Akv8AwT4XyPUUZHqK+6PsVn/z6Qf9+xR9is/+fSD/AL9ij+3F/J+P/AD/AFJl/wA/v/Jf+CfC+R6ijI9RX3R9is/+fSD/AL9ij7FZ/wDPpB/37FH9uL+T8f8AgB/qTL/n9/5L/wAE+F8j1FXtL1nU9LEi6ffzWyyEF1RuGI6Ej1Havtr7FZ/8+kH/AH7FH2Kz/wCfSD/v2KTzuLVnT/H/AIBUeDJwd417P0/4J8WQeJNdhCiLV7pdrvIP3mSGf7559cnPrT4/FXiKO5kuk1u8E0oTe/m8nZ938u3pX2h9is/+fSD/AL9ij7FZ/wDPpB/37FT/AGxT/wCfX4/8A0XCNdf8xL+5/wDyR8XX+vT3WgxaOECQi5a7ncyFmnmIxuOeBx2Hqaih17WIb+S/i1S5S6kjETyrJhmQYwp9htX8hX2t9is/+fSD/v2KPsVn/wA+kH/fsU1nEErez/H/AIAPhCs3f6x+Hb5nxZc+JNcuZDJPq11I5jeIkydVf74/4F39abD4h1qG1gtYdWu44bdlaFFlI2FSSuPoSSPTNfav2Kz/AOfSD/v2KPsVn/z6Qf8AfsUf2xD/AJ9/j/wA/wBUK17/AFh/c/8A5I+MD4q8QmZZv7au96xmJf3nAQncVx0xkA/Wsy9u7i+u5Lu8uHnuJW3SSSNlmPqTX3F9is/+fSD/AL9ij7FZ/wDPpB/37FCzmC2p/j/wCZ8H1Zq0sRf5f8E+F8j1FGR6ivuj7FZ/8+kH/fsUfYrP/n0g/wC/Yqv7cX8n4/8AAM/9SZf8/v8AyX/gnwvkeooyPUV90fYrP/n0g/79ij7FZ/8APpB/37FH9uL+T8f+AH+pMv8An9/5L/wT4XyPUUZHqK+6PsVn/wA+kH/fsUfYrP8A59IP+/Yo/txfyfj/AMAP9SZf8/v/ACX/AIJ8dfDBHl+I3h1Y1ZyNSgYhRnADgk/QCvsyoo7a3jffHbxI3qqAGpa83HYz61JStax9JkmUf2ZTlDn5ru+1v1ZXuv8AWw/U/wAjUN30Wprr/Ww/U/yNQ3fRa4T2ivRRRQBeg/4+2/65j+ZqxVeD/j7b/rmP5mrFABRRRQAUUUUAZ41vS2iSRboFZLtrNDsbmZSwKdPVW56cU2x1uwuo5WzNBJDbpcTwzwskkSNuxuUjg/K3HXiuRtvB+ox3lrfNcXpkTxBNePbm8zAIWklIYJ0zhlOOuSaueFtF1Sz0i6s7uyZJ20iC3EhmRlkkUSZXg543Dk8c8d6AOn0zVrDUi4spjLtjjlJ8tlG2RdyEEgZyPTp3q3I6xxtI5wqgsT6AVxtx4Ve80vwvY3un288NpFi/icgozfZjGNw6P82PXoD2qLwX4Yv9Gi2vbLEZtEgguT524y3a7wzMc5Y4Kjce2BnigDotB8SaRrjbdPmnL+UsyrPaywM8Z6OokVSy/wC0MitevOF8E38HhzSpLt7nWry2ht4bqxmeFVe3UZeBAoVCN20/OTu2AE4rEn8O6nNqUukyaL59w+nBrLM6bdJ3XMpjOSesa4GY8kYwOOaAPYqK8li0OPUdS1Se+sxZW8Gp3pvNZlnRd0BjKiIHO4AOVfkBRtyDmuk+H95qTmOXUNPY3urQPeTTh/ljCFY4lIPI3KN4991AHbUV514I8P69Z3ms3WoacbNL+xVJILeSGMNcAvuKFMnkMMSSMXPU4xisZ/BeuSadZ20mnXUWmwSTKlparZJcgsE2TuH3Q7xtcboyrchsZJFAHr1FebS+GNSCX0MmhteXj3Ill1F54839r5it9mY7twOwbdpAT5euGNVpfBOpXlveGTSooYDY3v8AZtk0q4spHaMwqACVDAqzArkJnANAHpV1e2trNbQ3EoSS6kMUIwTvbaWxx04Unn0qxXnlh4d1dfF1rfXmkpJPDqUlxJqplTL27QsqRAZ3/KWA24C8bgSTVTUNHv8AWNR8Q2Gh3ai2sxI9rLHL926mIM0QJBUEBW7HHncjg0AenUV4/qHg7xBJp9va6bpN3EsbG4tmuTZLLazB1+VfL+SKMhc/ul3Ficso6+heDtG/suPUJp7WOO7ur64leUEMzxtKzRgt6AHgdsmgDeooooAKKKKACqdr/wAe0X+4P5Vcqna/8e0X+4P5UASUtp96b/rp/wCyrSUtp96b/rp/7KtAE9FFFABWEmtX91rVza6bp1vNZWM6wXlxLdGNg5VWIRNhDbQyk5ZeuBnFbtc/N4euV1O7msNUFrZahIJL62NuHMjbQpKPkbNyqoOQ3TjB5oAVfGXhxreW4/tBliiKfM9vKu8O2xGTK/OrNwGXIJ70+28WaFcyW0UNzO8lwWVU+xzboyr7D5o25i+bj59vNZVv4IYeR9r1d5/sawQ2ZWAIY4IpVkCtyd7HYoLcdOAOcrd+CfP1CK4GpKiLey3bMtticb5N5RJQwKqfusCGDDsDzQBot4x8OqjOb2UAOiJ/osuZSxwpjG3MgJGAy5BPepv+Eo0U20E63MrifzfLRLWVpCY22uNgXcCG4wRnPFYWh/D2z0lIIoH0+OO2uYZoXt9NSGZkjJISV1P7w89cDpnGTVjU/BS3U+rzW+qS2zX5Qxr5eUhwwaVSAQWWQqNwyMjvzQA3UPHml/voNPM3nCwkvEnuLOdbePYxRllITKEFTkEA8Y61qz+LNBt7m4tp77y3tkdpXMMnlgou51D7drMq8lQSwHaueg+HKW2ny2NpqiQQ3Fvc286pZqq7JpDIPLVSAm1iexyPfmrWo+Bhei5tZNVddOke4nhgEI3xTzI6MxfPzKPMchcDk9SABQBq/wDCUabPomqalp7tcf2dC0skUkbwk4Tev31B2sOjAEEdM1j6F41l1N4o3XSIj9ogRpbe9a5hZZUdtiuEXEo2cqRgAg55rWfw1G0WtJ9sf/iaWiWzHYP3YWNk3D1+9nFZVn4FbzYZtR1SKaSIwqEtbMW8bJGHGCu5iWPmHLZ7DAHOQDQfxlpUnkDT2e6aS6ghIeN4vklfaJV3KN6cHDLkHHWpo/F/h547iRb5tsADEm3kHmgtsBi+X96C2FBTdkkDvWVF4Gkxam41gzNY/Z4rM/ZgoSCJwwRsN8zHABbjoMDrmhrngm+j0B7e1un1JraBLSwgCLE0VuJUZgWLgSPhFAO6P7vUE7qAOjsvGPh67tbi5jvJo0tkZ5RPZzQsArlDhXQMcMCuADzxVy917TLLUoNPuZZo5pyFjP2aQx7iCQpkC7FY4OFJBPpXHaV4d1q6fQoNR02OxhsLmSaSSIqokhyGWKRfMkJcyhXJDMPlzuySK1tf8ErrHieHWbjUfkglhmiie3DtE0eeI3J+RWz82Bkn+LHFAF618aeG7q1luYL92ijjjkz9mlBkWQ7UMYK5kywIGzPPHWqNz40UeFLjXYLOJRHqH2JFu52t1/1wi3yEpmPrkgrkdKZN4HH2exFvqskVzYWtvDbStCGAeFyyuy5G4HJBXI46EGrE/hKWTwzPpX9po1zNf/bzcSWoZPM84S48vcMrkYxnOO9AFm28UWSRWceozW32u6UyBdPaS7hVN20OZFQBUzxuYKM5GeKjfxjpckUTaeXuWe6t4SrxvD8kr7FlXeo3p1wy5BxwahPhfUGuBc/2vapLPbC0vlisCsc0IZioRfMzGw3uN2WBz04FV4/BEpELXOsGea1+zRWr/ZgoSGGQOFYBvmY4wW47YA7gGovjDw8yzsL58Q4/5d5f3uW2Dyvl/e/MQvybuSB3pLLxj4evLSe6ivJkjgTfIJrSaJwN5ThHUMfnBXgHniuZ8QeB79NCEFncvqP2NEt7C3CCJ4oPNR2yxdfMfCKAd0fA6gnNP0jw9rV1PoMeo6dFYw6fNJNI0W1RLFnckTr5kh3+YEkJ3EfL94kkUAehUUUUAFQ3n+pH++n/AKEKmqG8/wBSP99P/QhQA2iiigB9n/x6Q/8AXNf5VLUVn/x6Q/8AXNf5VLQAUUUUAR3U8VtbS3M7bIokLu2M4UDJP5Vn3GvafFHE0bT3LzWwuoooIWd5IsqNwAH+2vHWrGuwS3WiX9rAoaWa2kjQE4yxUgVwE3gnV7eyiW1uL66kOii1cXN7vEcvmQttXPQYRuR6CgDv9R1XT9PinkvLqOIW8QmlHJZUJwGwOcZBH4Vcrz7x34Tn1LXNTvLTRIbmW/0dbNLsGNHidXYkFiQwDKwAK56c44rP8QeCtSa6nis7Of8AsUX0ksdjY/Zs/NDEBKqzgxjDrJ6MC24UAeo1UbUrJbq6tTOPOtIVmnXafkRt2D05+43T0rzvVvBOoyWlzKLee5dtSV5Rut5bi6tRAiBSZgYzhxuKtgEjPBxXRaFo95aW17bfZbzD6VDBHNdTRM7uBL8jbOAV3AZ+70x0oA6DStW0/VFdrC484IsbMdjDAdA69R3Vgauk4GTwK4qXwo11pfheyvdPt5orSMDUYnIKuRbGMbh0fDY656A9qr+EvCN9p9o9rLH9kF3oMNrdSrLvZrobwzsc5ZgGHzHsAM8UAdVo+vaZq00kVhLNJsG4O1tIkci5xuR2ULIM91JFadcLcWXiC68KW+hS6EUWwW3WcfaY/L1CONl3xxgHIV1B+/t64PBJGRL4J1K7tbsyaXHFH9huv7NtGmX/AEKRpFaJRg7Qy4JBXhc4BoA9Rorzm58H6y93cX1msdpqc99dkXvm5dIZLZlTnOdvmbDtHQjdjNQ2nhG6muLbzNBi0zSFu4HuNOeZGRykUokmYKSrBiyDB5bblhQB6ZVDV9a0nSTCNT1G2szM22PzZAu4/wCSOa5Hxdbap4r8I6clvoKiO4L+fA/kvJANrBGXzP3eM4O7axAOVXPSXXNN1+fwNp+jNp91d3zWCwzzRXcahZggBEu4jfETktjJOPu0AdwOlV9NvrXUrGK9spRNbyglHAIzg46HnqK4CXwpfRr9rutEt9TL6vLNe2qsmbqAqwjA3kLtVyHEbEDjPXql7Y3+g+AtAhj8mDxBbSGCztxNu8wyEqyA/wAQVW39ONmTjFAHpFFeW/8ACGavp+r3stnb3V28ULrp8hkt1t2j8nYsErYE+N2SVDbSSGyDnEnhLwbqMOqWp1LTVGmRXk1ylvN5AEe6GID91F+7GJFYgDdg85J5oA9OooooAKKKKAK91/rYfqf5GobvotTXX+th+p/kahu+i0AV6KKKAL0H/H23/XMfzNWKrwf8fbf9cx/M1YoAKKKKAOdv/G/heyuYrabV4DLJdi02od22Qhjg4/3SM+taR1vSBB551K1EXkvPv8wY8tDhm+gJAJrlk8H6zFqBvLfUbKFYr1Lq3tFWUwZ/eB2ILHYzCTomFyM45NV/+ED1R7f7PJq9oEtonjsttu2c/aEnUyZbkZQKQMZBzkUAb1l408P3Frc3j38MFrFd/ZUmkcBZW2K2V74w3fpg1aufFXh23uJ7eTWLTz4I3kkiWQFgEXc3A7hecdcc1y2oeAtQvpn1C6vLKa+luZZZYv30UGySOJGUbHDEjyhyTggkY71qR+DfLCxpdRxRDUJLsKkZ+VGtjAEHPbOc+nFAGpB4p0GXw7b+IP7Rij064UNHK/Gc9sev+FJZeK9BvdQv7G21COSWwhWecryojZdwYHoRjB/Gsu68Oa5N4U0vR/7Stkez2xz+X5qJcRKhQAlWDg9GwGwSMdKk8GeF7zw8ptWvoLi0awgt2IjZXEkSbMjJI2kduoPc0AGnfEHwxfT2ix6hHHDeWyTwTSsED73KBMHnOR9ORzW7b6vplxqc2mQX0El5CMyQq2WX/Pf0rk4PBOoNpUlndahalxpcemxvHC33Y5CyscnqRjI9aueGvB/9j+I7i/Jt54TJNJBIzzGZDK25hguYx1IyqgkY98gF6DxXYyWOlXkkUkMOoySoGcgCIRpI7Mxz0xGfzom8XaM0CXVlqWm3FstwIbmU3YQRAoz5HB3HAyBxkZOeKyv+EOv3gGnS6hbf2dapdfYQsJ80NMjr85zghRIwGMZ4qV/BZkvreaW6heGP7KHiMXDrFFLGR1/i8z8MUAbuoeINF08SG81O1h8sIXDOMgPnbx77SfwNQ3fivw3aPIlxrVkjRhS480EjcAV6eoYEexzXLzfD25Om2udRiub+2uHcPIZY0ki8sRIjGNw2VRV5zgndxzVyTwZNDo11Z2LWKPLdRTwgiVBb7IUjGxkYOGG3IOehwaAL83jXRbTU1sr+8tYftE/l2jxzeZ5iiJZCzYHycNwOcjB71tx6pp0hOy+t2xbi5JEgwITnD/7pwefY1y9p4T1KwvYNRXVI7y4iulmlM0JzMn2VIH+6fvnZuHbnHvUXhvwvJc+FNZs70z2i6mXitldQJLe1GRCjDPUAk4z3we9AGhqfjnRLe1sJrG4i1Fr++WyhWKUAeYQSck9OBn3yPWpn8TOmsahbvp3ladpzhLq/luUVI8xh87euMMBmqdn4X1J9Xi1nUb+1N59rimkS2iZYikcUkagAkncfMJJPoB2zUF54T1IeJdW1awj8P+bqGAt1c2Ze5gHlLGVDZ5HGcdOcGgDobnxFodvKsU+q2iO0xhAMg++ACR7YyPzFUrLxr4YurF7xNWgSFLp7VmkO394rEEc/TOfSuXi+GbWotYIbq3u7O2ja1WK6aYFrcvv+Yo43vuLA7gQw29wc2dR8CX1yyf6VZypBcXTQRyNOgaK4fzHDmN1O4NwOxHUZ5oA6W58UaSl9DY21wl5cPdJbSJA4YwlgTlvTp9eRV2w1OK81PUrFI3V7CRI3Y4wxaNXGPwbFY1h4ZmsIEhtZbQINWF8VaJsLHt27Fww+YYGCcj2rU0vTGs9Y1e/aYOL+WORUC4KbIlTBPf7uaANOiiigAqna/wDHtF/uD+VXKp2v/HtF/uD+VAElLafem/66f+yrSUtp96b/AK6f+yrQBPRRRQAVyeu+OLLR/EB0m6tWY+TJIrRzozEpEZCCmcrlVOCcZPtzXWVz154N0O71C4vZ47lmuJGleMXUgj8xojEzhAcbihxmgCjB4384i2GiXa6jK8QtbRpY8yrJG0isWBwuFjfIPTb3yKZZeItVuPDvh69YRR3OoaibaZSnAX97wMHr8i8/WtS88JaLdMJGjuIplEIjmhuHSSPylZUKsDkfK7A+oJzmrNt4e0q3sLCxigcQafP9otwZWJV/m5JJyfvt19aAMKXxhfadPDpl5o1xe3cTW1tdT27xrGbiZMrtDNnbu6nsPWrx8WL/AMI/Z6mml3LzXV59iFqHTckwdkILE7cBlPI7c1o3Gg6ZPeSXkkLGaS4huGPmMMyRDCHGe3p3oTQdMS1gtlhbyoLw3kY8xuJS7OT1/vM3HSgDAHj2A2v2hdJujHbRGXUj5if6GokdCTz8/Mbn5ewz7U6bx9p0TPG9ldCZIpmKfL/rI5TGI+v3mIJHsM1fn8GaDKyEwTqoLeYiXDqs4Mhk2yAHDruZjg+pHTinz+ENBmvJLuS0cyyX8eoMfObBmRdqnGcYx/D0J5IoAzvFvjOTRbq9sbfSjcXNvYNdp5lwkQkIVjhQxBcDbyV6ZFTweLkWA/btOlt545bSGZBIrhWuMYII6gZ5q/q/hnS9WvRc6iLm4UKQIGuH8kEqU3BM4DbWIz71VXwXov2mC4kN9M8PlHEl5IwkaJsxs4zhmXpk9uKAMmLxxcPqsNw+lzRaPLZ/aI5CyF3jM0aCbAPyqA+SDzjn2qWXxkkep3UqW2oTxr5UMNuvlBJWa5aESKSQeWHc4wuQKtS+DLK0sLqPRS0U81u9pGbqaSWOCF2BZEUtwBjIA6cDpVy18J6Nb21nD5Lt9kgt4I2MjZKwNvQnnru5Pr3oAw9T+I0dna2//EluHvZHmje1a4jQh4pREyoScSNuIIC8459q0vEXi/8Asa+e2OjXl2IYoJLh4ZIxsE0hjUAMw3HcOfY5qj4j8F3lxqMd1oepDTgfOLtvkDpJLJvZ1Kt83P8AC3HHua6C78P6feGWS8R5pZooY5n3ld4ifehwOB8xJ4oAyE8bwrFcfa9LureeFZgYt6NvljZVMSkHBJ3oR9T6GpfEHi86Rfva/wBi3l0IUt3uHikjGzznMaABmG47hz7HNSah4Vt7rVbKVfKSzgvzqUqncZJLjGBznAToSMdVFaN/oOmX0881zCzPcLCshEjDIifenQ8YY596AOd1X4gW2maSL+902SEx3MlvcxNcxhozGQG2jP7zgg8duuKZqPjq5WWeDTNF+0TQ6hDZmOW6jRyHk2bihO5Qf4SRg9fatXUvBOgX80ss0V0rTecJvKupE81ZSC6tg8qSoOPanT+DtHnluJpmvpJpdm2VruQvAFcOojOcoAwB49KAMdPiVpchvTDY3M624OzymVjIRKsZHUBfmYYyeRk1duvEuo6Te20GraeoOoXBFuonRFhQLGCrOxCtIWLYUdQParyeE9JWO4g3XrW1wwZrZrtzErBw+VXOFJYZOPU+tWtd0Kx1rylvmuWiQgtCk7JHKMg4dQcMMgdaANSiiigAqG8/1I/30/8AQhU1Q3n+pH++n/oQoAbRRRQA+z/49If+ua/yqWorP/j0h/65r/KpaACmXEghgkmYEhFLED2FPqO6j862lhDbS6Fc+mRQBz+j+Kkn0WHWNZtE0WzuEja2ee6RjLvXcB8vRsdqs3Xi3wzaxWcs+t2SJehWtj5gPmBjgEY9Tx9eK5/w14JutN0zS7CSPQ7ZNPuoJy9haGM3BjjZCX5+8cg5571iahoOt6R4gtEs9Nl1ONVDDbvSGZvtMsoDlWwNm8EFwRnkdxQB2Fp4y06SJ7u8kt7GyEQYPNcDzN3mvHgoB0JTg5OeeOKsWHi3RLzW5tIW9hS6SRUhVpB+/DRLICnttb8cGuePgXUEgk2XljLLsCRF1lQxkTzSK6ujBlcCUDI9D2NX7PwfdRFHuNVFzN/aFreSSvFhpPJhWM5werFSc9s0AdEdY0oTCE6hbCQySRhTIM74xudfqo5PtWMfG2jw3UVtdXNuJLqaRLIQS+b5yqivk4A2khhxz1HPNZviXwJcapqWp3lvqcdqbnY1uPKJ8lyAk5PIzvjUL7cnmrMnhG7hvRdWN5br/ps0vlyRttEUkKRlRg/eGwEHpQBqaD4q0bWtIfULG6SbyrdZ54Y2DyRBl3AEDqevTqQazrPx1p50+wvtUgOn2+pTJFYSeckyz7gSOUJwRjkHp71Z0Hw5caTJHLHeRF49Ht9PQ+UcBoi534zyDv6e3Wsa08FanBfPqkM2kWd2buK4NvaW7pbSMgcNIy7s+YwkPI/ujOaAOtOt6OIRMdStREYWnD+aMeWpAZ/oCQM+9UdE8XaJqxvTb3kSpaM+WZwA8aojNIP9kbwDnoa5z/hA9Ue38iTV7QLawPDY7bduf9ISZTLlueUCkDGQc03U/C+qTTwwzMst3qGpm5vJ7eErDFbGKNJosk5+YRgD35xxQB1GreJLHT77SLYq841OTakkZG2NTgB29izIvHdqi07xjoN3NewSX8FrPZyTrNFNIAVWFirP9OM+wPNZ3ivwU/iDULy+k1a6tZfsscFisEjIkTK3mbnUH5/nCnHooFUrnwPql7Bc2d5qVl9naS8uITHbsHE1wHB3ZbBVRIenJ49KAOni8T+H5bi2t49Ys2lus+QvmDL8kcfUggeuOKRfFHh5oLuddYtDHZsFuG8z/VknAz9TwPXtWRq3hK8ur24WC/gisr77M12GiJlVoCCvlnOADtGcg45I61j2vgDWodRGsSa3bz6lEYGRpVldJWiaTmQM5xlZTwmApAIzQB1dl4q0efQP7cmuUtbIzvCskrDDFXKcY6525HejSfFvh7VLy4s7PU4ZJre4W2YZxukKbgFPfIz09DWZN4Wvz4SGlLcWUt59skuvOZZIxGzyO+UKMGVl34Bzzg561Wj8I65bqTFq1rcyx30N/FLcQtueVYRE4facYIGRjkE85oA2Nb8YaFpdpHO19DO8zAQxRSAtJ+8EZx9GyPwIq5P4i0GCe6gn1aziktBuuA8oXyxkDknjqR9M1yMXgLVbe2ltYdYtHivEiF20ls2QY53lUxgNwDvIIOemfall+HbNPqCie1aKeV5oJpDM8sZkmErqVL7McEZABIx75AOiHjHw217p1nFqkMsmovJHbeXyGZPvA+hye9b9csvhq9t/ECata3luT/aEtw8ckZwYpIo0ZQQfvDywQenPSupoAKKKQmgCC6/1sP1P8jUF30Wprs/vYfq38qr3bcLQBFRTN1FAGjB/x9t/1zH8zViq8H/H23/XMfzNWKACiiigDL8S65a6DZRXNzFNMZp1giji2hnds4GXZVHQ9SPQckCszR/GEd9qE1pcaRqFljUPsMEkoTEr+V5mcBiV4z1Hp741vEOlLrOmvYyXlxbRycOYkjbepGCpEiMpBz6VjxeCLG3jWOy1LU7RI547iARvG3kyJH5W5S6MTuQYIbcO4APNAFbVPHduNMW50ixurtysTuzRgRwLJLsXzPmBycNgLnoCcCtvTPENjqFzDb26XAkkilkcOgHk+W+xg/PB3ZA65wayI/AGlQwpb29/qkNv5UUc8SzKRceW5dC5Klsgk8qRkcHNWNI8NyJNr91esLafWHK7bWYt5EYTaNrMowxJZzxjLd8ZIBR0fxystpfXV/asVW6iWyjtkLPNDM2yFiCerMGyeAKsQ+Lrm40LxHqA0S6sX0cTBPtTIVlZI938DEj3/QnssHw/8M2t1bT6bZDTfIWJWjtESNZvKkWRDJhfmIK9euGb1rRPhy1MWs25urv7Nq+4zQ5TbGzJtZkO3cCQB1JGegFAHP8A/CdW9/qEVtpt9AIRDaySyrbs5DyTrHswSvBB684689Ksx+Pbe4utNSy0XUp7e9upIPtGYQiBFZi/3+g2nKnDDByM4B1tR8M6ffXUVxNJch4o4Y12uAMRSiRT067gM+1UE8D2C37ai2o6g9806ytcEQhnUIyeWwEYVgVdgSQX/wBrgUAKPHOl+QZWs9STeI2tVMA3XUcjhEkjAb7pZh97aRkEgCr9h4ks7u4htRbXcN1JcSW7wSIN8TIoZi2CRjBXBBOdwqlb+CdMiMRkvL+4+z+UtqJXT/R4o5A6xLhRlcquS2WIAGeKgvPDWpXWu6tq8d0un3NzHFbWzwTFiiK4ZpCCuA7AKpUZ4QDd6AEureI76z1DUNNSC3N2JrVbANkCRJjtJbnnaVkJx2Aqrp3jmxSyjW4+130sdg17cXEVssYWMbuTGXLfwEcbgDjJGa3r/QLG98RafrszTi5sEkSNFfEb7hjLDHJXnHpuNY8/gHSLiCztbi7v5bO0jdIrdmjwCyspbcE3g4c8BgDxkGgC9qPizT7O3vZvs91N9jSJ5guxAFkUsDudlUDA5yR6ck1StvGdvNYaxq0aCXTrKwhvYGTh5VkjZ8Ht2ApG8B2L7JJtW1Wa5SaKYXEjQs2Y0aNRt8vZ91iPu5zyCDzV3RvCGk6ZZ3FjGbi4tLizis5YZ2DKyIrKDnAOSGweew6UALp+o6rZyWcfiCSxaTUZBHbrZwuvlPsZyrFmO4AKfmG3P90Vi3Xj8pMs1lpFzqFrMlkYUi2pLm4lkjJO9gvGwYGep/EajeEg0Vur+ItbeS0kWS0laSEtBhWXA/d4bKsQS4ZvfPNRJ4F0uK0S3t73UYPLgt4o5FkRmQwSNJG/zKcsCxznII7UAWLnxjpFvZtdSrdBFN0CBFkg2+fM4B9jj1quPHmiLrVto9ws9reTsiGOZ4g0bP8A6sMocsdwwRtBxkbttE3gXTZpLgzahqUkU32jEJkQJGZxiUrhM5JJPJOCeMDitBfDtvHrv9rW17d27uE+0QoIzHOUG1S25CwOMD5WXOBnNAGQnjBm8fajohks10/ToUNzKchkd8bPnzgksSuwDIwCSMgHsa4/Ufh7pF7rcOrNfalDLb3bXlvHFIgSKZiC7D5NzBiMlGJXPIAIBHYUAFFFFABVO1/49ov9wfyq5VO1/wCPaL/cH8qAJKW0+9N/10/9lWkpbT703/XT/wBlWgCeiiigCrrDBNIvHK7gtu5I3EZ+U9xyPwrhvDvinVmbTI1t9Pj00z2lj5Y8xpv3tosoYOzfwk4wQxI7g9fQnVXQo6hlYYIIyCKrLZafEURbS1Qhg6ARqPmVdoI9wuBnsOKAOXgmW61zXL7UtQvoZdLuljtrWK7aJPK8tWUmMELIZGLDLA9MDGKzU8aa55Novl6VLNqMdpPblFcJbpPMseyT5juYBsgjbuKsMDGa7e703Sp76DULvT7KW7g+WC4lhUyR5PRWIyPwottI0m2Mpt9LsoTNMJ5fLt1XfIDkOcDlgecnmgDjl8X63E9o15DZLapcy2t5cRW7uHlWYxqAofdEGxwxDjJwSOtV9L8ZeKtQtrOf+ybW1h1K4hS1nnVSqBw+VKpMxcqFByfLzyMDrXcPo+kPeRXj6XYtcwszxTG3QvGzHJKtjIJJOcVF/Z2gaY8t79g0yyaWUSyzeSkZeTnDM2BluTyeeTQBy1z4x1SF5bF1sor60d4roiCSQGRpFW3CRhskyBt2Cw6ckDkYD+LNe1bTrm4vDZJZx6Tctc2QjZWkmiuGiJEkcp2j5QcAtjJGT1r02XT9H1G3naWxsbuG8C+cWiR1nC/d3cYbHbOcUj6JoriEPpGnsIQ4iBtkPlhvvbeOM98daAOP1TxrqllHd3iQWL2qy3drBbFXE6SQRu3mO2cFG2dAoIDKcnOK0LPVdZ1DTNfsbu90+wvbeFDBeRKVji82LcpYOTyp78Z4OB0ro20nS2vJr1tNsjdTxeTNMYF3yR/3GbGSvseKkW1spI5dtvbuk6hZMICJABjB9RjigDz/AEPXNUtrtPDMERsNWMx+0PqV7JqECARBx5blg7b+oVipXDHGOrH8U6xZ3lxp2iaOlzeS313I+H8xX8vy8geZMm3cX6gkKBnYa7M6L4XW1GhHSdHFux84WP2ePYT/AH/Lxj8cVZu9E0W7txbXWkafcQLJ5ojltkZQ/TdgjGffrQBxl5421qye4vLmxsms457u3W3j3ecGhiMgJfJXHBUgL757U7U/FHiuyu7TTbaz0/V7yW2a8L2cYSNoxtAjHmTrg/N/rAWwMHZzXcrZWasGW0gDB2kBEYyGIwW+pHBNUB4Z8Ni2S1Hh/SRBHL5yRfY49qyf3wMYDe/WgDC8X+LbzR9csrW1jgmi862S9iMRLRLPJ5anzC6qpznChXLYPCjmsxfHWtQ2i3V5b6aUu4pDbBA4ELLdLAGkYn5l+cMcBcYIyetdxeafo819He3ljYyXcSYjmliQyIuQcBiMgZx+NSNpunNCYWsLVozG8ZQwrtKMcsuMdCeo70AcBf6lq6+B/GMlzqMk95a6h5KyWTtEQNsOVjy5Mf3jxu4JPNLb6p4i0e4vLWKNrK2MMuoW0etXDXMqwxKgePeJCcsxLAl32jsc4He2+l6ZbWJsbfTrOG0OP3EcCrHxjHygY7D8qXUdO0/UUjTULC1vFicSRieFZAjjowyOD70AecyeKZoLyfWJrWa48uaeaCCSZ1MK/YYpNmAcYyxzkHHJAzW3qHiLXtHjgS+k0i9kvo/KsZLWN0RroldkbAu2QQxOQeiE8Z46wafYi5e6FlbCdzl5fKXex27ck4yfl4+nFZyeF9Hhu7OS1tY7S3s5Wnjs7eGOOEzEEeaQq5LAEgc456ZwaANa1mjuLdJYpoplYffjOVJ6HH41JUVpbW9nbrb2lvFbwpnbHEgVVycnAHHUmpaACobz/Uj/AH0/9CFTVDef6kf76f8AoQoAbRRRQA+z/wCPSH/rmv8AKpais/8Aj0h/65r/ACqWgAooooAw9W8T2Gm6kbKWG7kEflm6niQGK1EhwnmEkHk/3QcdTgc03RvFVhqmqCwhtb6IuJvJlmiCxzGGTy5AvOeGx1ABB4Jo1bwtYalqT3ktxdxJOIxd28TKIroRnKB8qW4P90rkcHI4qXTvDlhY3NpcQvcF7X7T5e5gQfPkEj549Rx7etAFEeN9JCSSvBfRwbS9vM0Q2XSq4Rmjwc4DMv3gpIORkc1Zk8VWP9rrpMFrfXN0Z5INscYwCgjLsSSAFAlU+/OATxVNvAulPby20l3qDW/lPDaRl0xZK7Bm8rC56qv3y2MY6cVc0jwtZ6fqS6l9svrq7DzSPLO6ne0qxhiQqgDiJcAAAc8UAYuveMr3SfEV/azpaxRWsLTW9nJC6zX6LEXLQzFhGSCCCmCQFJJGRVtvHmn29ktxqGn6hZbbOK7uPMEe2BZCQgZt+Msy4GCeozgZxd1fwrbatdM2oalqVxZmTzfsLOnkh9pXcDt3jAJ43bc84qNfB2ntYTWt1eX100ttDbmaRkDqImZo2G1QAyluuOwyDzkApt8RNBXTLbUmWf7LLc/ZpZBJCVgkyBtZhJhz8w4jLnHNVV8fXLPaSHw5qKRST3sLxgRvKwgONyYfaBwc7iPQZ4zd1LwHY6l5bX2ranPIsJgd8QIZELh8HbEAvIH3NuRw2au2/hOxhuvO+13rqJLiSKJmTbF5/wDrAuFBIzkjJOCfTigCvc+OdGtr6ztpluVW9tmuLaUhAJQIzIQFLbydoPO3bnjOeKjs/Hmm3FxHEdN1eAM8AMktuqoiz8QuTu6MeMfeB+8AOajT4eaMs6yC71DYoXEe+PG5YDAGLbNx+QngnaDyAK0f+ET0zaR5lzyLMffH/Ls26Pt3PX19qAJ7jxBDHrMumQ2GoXbQKDczQRBo4CV3KrchixGOFBxkZxmsiH4gaTPEwt7HUJ7pbiS2a1hEUkiukfmEFlcp93n73XjrxV/VfCtrf3d9MNQ1C0j1GLy72C3dAk/yFAxJUsrBcDKlc4Gc4qvpXgjTNPuUuhdXs8ysW3SGNQf3Pk/dRFUDb2UAZ5oAZD470qW385LHVPn+zm3Q24D3CzkiNlBPAJBHzbSMZIA5qSHxvpD2l1PJDewtZwPNcwyRDfFtkMbIcEjcGHYkYwQar6t4JjktrCPS72e2ktjZReazgssVu5YFcqQX+Y9Rg+lOufAWmTwGJtR1RPNikjvHSRA12HfzCZDs4O4k/Jt646cUAa2i6/a6tqN9Z2tvcgWUpheZguxnU4ZRhiwI/wBoLkcjI5qhqniK6tF8VMkELf2NaLPDkH5yYmfDfiO1S/8ACKQ/25JrP9rakLt9ih1MS7Y1ff5WQgLISMfMWIGQCM1au/D9jdDWRI84/teEQ3OGHChCny8cHB75oAzP+E2s49Hur6403UIns9n2iF1jjZVdNyyZZwoUj1YHPGM8U5fHnh86YNSM0y23mBdxj6KYfO8zr9zZzn8MZp2qeC9Nv7pbo3V7BMskcgaNkOCkbRgYZSOVY84yDyCDSQ+BdCjWNGFzNEmmjTvLklyGjAxuOBnfjjdnpQBd8J+JtM8S2082nscwOElQyRuVJGRzGzLyOeuR3weK2qoaFpraXZm3bULu+5yJLhYwwGMY/dooP1IJ96vGgAJpjNQxqF2oAivH/ew/Vv5VWu5OFrF8a+KtK8Oxwy38/wC8O4pCnLvx2Hp7mvMNX+LepTyEafptvBGDwZmLsfrjArzcZm2Ewj5aktey1Z7WXcP4/MI89GHu93ov+D8j2DzKK8RT4qeIAPmtdPY+vlsP/ZqK4v8AWXA939x6f+pOa/yr7z6Hg/4+2/65j+ZqxVeD/j7b/rmP5mrFe+fJBRRRQB55/aerWeoS6qdXuZ0fX3077DKEMRi6DZhQwZcbs5PAOfZ0nj+/gsdIvbjS7PbfrbzSQQTyyywwzMqq52xbRgseWKg4wDXV2/hrQoNWm1aLTYRezMzPKcn5mGGYAnAJHBIAJpk/hXw7O9q02k2z/ZYkihBXhUQ5QY6HaRkZ6HpQBzEvjrW1hkuE0GxMAtLq8Qm/YN5dtLscEeX95sgrgkdjip9R8Z3UmsT6PZW6lZra4W2uofMcxTpFv2NlPL3Y/hDEjAyK6g6Fo5i8o6fB5fkywbdvHlyndIv0Y8mqjeFfDLXs0zaTaG4nV9+RyVddj4HbcpwcYz3oAz9SuNWmvtF0yDUJLWS806dpZAgyJFEWHwR1G5uOnNZ0/jTXFuJI7bRLGSLfeRwySXzKzG2bDFgIzgMOmM4PXiu0j0+yjktpEtow9rGYoGxzGhABA9vlH5VD/YulZz9ggzmVvu95f9Yf+Bd6AOZ8SeKPsMOlaxDaXExm0ya7S3+1eWh4iIVhggn5+D259aJPGt3YzXkOq6XBG1rJNCXguC6vKsSSxoMqD86uR7MuOc10tzomk3MEME+nwSRQQmCJWXhIztyo9vlX8hRc6LpNyztPp8Ehe5S7bcuczIAFf6gKPyoA5DUPGmqDSrmZ9Phs45Uu7a2ljuC8sd1DFIzbkKgbcxvg5PQZHPDrnx7Np+nEXGltPeW+77QiOSfLCp5cgAXJ3mWMYA4y3XFdPL4e0H7fcX8unW32i7RopXYffDjDDHTLDgkcmnr4f0Ued/xLbZvOtVtJdyZ3wrnahz1AyaAOTuPGWuXOmz21voy2epJa3Fw7XLSQoIowo3xh4wzElxgMoHynnpmbWfEk+k2ek6i0M95cNpDzmP7T5UcjZgB3LgjOX4Pbnjmts+E/DM9lBbNpsM8EDOYtzs5BbhhuJyQcYKk4OOnFX7rRdKuo4o7iwglSKIwxqy8KmVO0e2UX8hQBzupeINUfwrrEzRxWWo6fepasYJPMQ5aM5BZR1WTHI65rM8R+OtYt9InvNP0+yRbgTjTpJZ2JLQvtfzVCfLkBiME9gcZrtrnSNMuLW8tZrOJ4b199yhHEjYAyffCr+QqsfDOgme8nbS7cyXqNHcEgkOrfeGOgz1OMZPJoAo6X4g1CTxNLo2qWNtZMsW+MiWQtPhVLNHlArIC2OG3DHIGa5rxB401ybwxNNp9ra2Ut/afadMm+0FmEfmxo3mDYQj4kBGNw/LntdM8O6Npt59ss7FY7jZ5e8uzELx03E4zgZPU45psXhjQIjdmPSrcfayDMMZDYbdgDsN3OBgZ5oAxdW8UX2j6taaFbaVd6pNFbxSXUipI5w7FRhkjK5+ViS2wYrOi8ba3qeoWdtpWn2EQj1f8As2+M9wxBkWOR3EeEOVwikMcZPGODXY6poelandwXd7ZrLcQcRyBirAZzjIIyMjODxUEvhfw/JHGh0uACNY1TYCpURklORzxub8z60AcpffEDULXQYdYbSbR1kEkwtY7iWSfyEbaz4SIgc85YhRwCa7jT7+K+M4ihuo/JfYTNbvGGPqpYDcPcZFULzwp4cvIYIbnR7WWK3V0jQr8oVjllI7gnnByM81tKAoCjgDpQAUUUUAFU7X/j2i/3B/KrlU7X/j2i/wBwfyoAkpbT703/AF0/9lWkpbT703/XT/2VaAJ6KKKACuf1qKRvGnh6VY3ZES73uFJC5RMZPbNdBVPR9Ts9WsheWEjy25YqrtEyBsd13AZX0YcHsaAPO9Tk1DVILm2utS1RNVGqw77JbceVbRLdrskjOzB+QK24sc5J7cJfan4ktI5rWfUtWQWxu00+ZLYO97cJKRFHJhCCCu3oF3ZJzxXpWoXlrp9qbq8mEUKsqliCeWYKBx6kgVPQB5TrOueK4L3VIra4uZ33I0zorCKxi3KGXb5RYMAWwymQEAtgYqz4je9uPA/h251K8srpl1VXe5lspLmER7ZgpdMIzcFRnC84NehXOp2FvIsc11GrtOtuFByfNYblU46EjnntVugDy7Uda8RQ3Lr4cL3GnCzzA0NiY4jeiIlYUXBKxEfPzn5gFz81U7a516W70jUn1u7u1jluY7ZYS+x5TEpSKYtChOXDDoAAcZzXqMmp2SavHpJkc3jxGYRrEzBUzjLMBtXJBAyRnBxmrlAHlvhm98Vak1jDca3cCO4vFW68mM+bAfJkZ1YvCoQbgnABxjGea2FM+jeONO0exuLt9PMe1bSIYERO9mkfKEOpOOQ6lTgYNd1UH2y2/tD+z/OH2ryvO8vBzszjP50AcHDJFYTays+mC48WG5uZ7F3tGkMi4PkFZNuAoTauMjBBBqvY32u3jwWthrGrz6fLeWySXslsqzKzJKZoxlAAo2x844LEZr0uigDzRp/FqRvPDqepPLKdRCxyW6bEEEuYcAJnLKNuT94GoD4j8TFbma4j1RLX7O2op5VvtdYZiqRRZKHBT52bgsBg47V6lUF1eW1rLbx3EoR7mXyoQQfnfaWx+Sk/hQB43cTazfabLJqkd1cyx2l3DFN5LsZI1urZ1Odilvlzg7RkLmu51/UrqDxd5d1f6nZ2iW8clhFaQB1vJCW8xWOw8jCALlfvZ+nZUUAeT+HdV8Uardpafb9Uhsrm9gYT+XuljjeGcuhdoVUEOiZwCFJxnmh9W8UafoiXV5rGpZntLd5ZZLVMwv8Aa0ibaAnUxk5BBz1Ar1iob21t7yDybqFJo96vtYZG5WDKfwIB/CgDzM+INcsrO7kW+1O6sZLa+TSrh7QtLPKFjMWQqdd3mBcgAgd63PDWpanJ42uLS6u7u6ie3D7QmyO2wqfK6lB8xJYhlcg88DFdfd3lraKWuZ44sRvJgnnaoyxA6nGR+dPtpo7i3juIXDxSoHRh3UjINAElFFFABUN5/qR/vp/6EKmqG8/1I/30/wDQhQA2iiigB9n/AMekP/XNf5VLUVn/AMekP/XNf5VLQAUj/dP0paivEmktZY7eZYJmQhJGTeEPY7cjP0oA4rQvGBXQ4yLOVxEmngNNdGR2+0ybMsxXJK9c9/aoR4w8RXWvWGmwadp1pK+omG4t7maUTLD5crA48vHPl5DKWU9M9TW/YeDtBt7fT1nso7uexgjhSeUfM2w5UkdMhuR6Z4qZPCfh1FYLpcQzMs+7c24OudpBzkAZPA45PHJoAx/EfjK90vUr+2h0lJ4rWWC3Rg8jPJLMuV+REY7QM5xk+grPTxr4gW6ubm60aC3soLCKZ4JXkjm8xpmjyAyA7TtyM4OMcV2l7oulXsd3HdWMMq3m37RkcyFfukn1GBg9Riqr+F9Akjjjk02ORY7d7Yb2ZsxN1U5PzDJJ5zjtQBl3Hiy9bXm0iy023dxeS25kluCqhY4Y5S2ApOT5mAPbrWUvxCvY9OiuLrREWa8tba4sYoJXmJ85ioDhY9wIIz8obI9663TNA0Kx2Gx0+3jaJ3IZeWDMoViSeSSFAJPPFE3h3Q5rT7JJpdu0H2dLYJt6RKcqo9MHkY6GgDjdc8aa5PoN39g0z+z7u1tUnu2uGaN4w0rIhjR0y2fLZvnC8Ed6t+L9c1zTPGgNv5c2n29jC4tvP8vzZprgQgt8h4GQeCPxroZ/CXhy4S2S40qGYWyGOLzCzfKTnBJPzDPPzZ55q7c6bpd/Kbme1guHZUTeRnIR96j8HGfrQBzDeM9Qty813pdqLVZ5rINFcsXNzFG7t8pQfuz5bAHOehxg1DZ+NdZadPteiWUUG+yMjR3rOwS6O1MDyxllbryBjoe1dO/h7RX1KbUn02BrqdGSSQj7wYbTx0yRwT1I4zT20fR1wGsrddxhUZHUxHMQ/wCAnkUAYGueK9Us9cmsbLSLW4hhura1aSS7KMXnHykKEPCkjPPTpzxUdt40vHijjm0qFLuc+TbItySksyzmGRQduQFwHzjO09OK6iXStOlneeSziaV5Y5mYryXj+431Has4+HrF9ds71WiEWnNLLBbJGBsnl3b5C3XJDNxx1J5oAz9f8ZNo1ze29xp+6S1Jm2rISXtViMjSgY6gqU2+uOeayrnx/qtvok15L4fMV1GS0cEqXKm4QJvby1MO8kdCdoUdd1dWuhQyeI59avHS5ka1+yQoYgBFCSGdSf4txA69gBiq/wDwhnhj7Ilq2kQtAjllRmYgZGCvJ+6RgbentQBBoniafUn1K5NpbW2m2KKfOkuCHYtDHLkjbhVAfBOT06Vztt4013VtSs7PT7K3iuUvzEyyPLHBcRNbPKjbniD4yOy844JFd3b6TptvbXFrDYwJBcACaML8sg2BMEd/lUD6Cs0eDPC4tTbjR7cIWDkgtv3BSoO/O7IUlc56cdKAMG28fXlzbS3UOjwrFFFbhw90QxmmkaJVHyY2h15Y/wAJyB2pus+Pr3S7a4WbTLWW+sZWW9t4ZpZCY1VGLx7Yydu1xkuFAPBNdcuhaOttNarptsIJoEt5Iwg2tGgIVcegycVSl8G+F5beG3l0W2kjiDqocE7g/LBiT8+SAfmzyB6UAY9r4k1PUvFGkfZ44YNHuLq7gUiTdLMYkcHcpXCjcuRhieOa7Q1mW/h3RLbVn1aDTYI71mLmUA5DEbSQOgJHUjr3rSagCOQ1z3jTXYfD+gXOpzAMY1xGn99zwo/Ot6WvHf2hryQQ6VYA4R3kmYepXAH8zXBmeKeFwk6sd1t6vQ9bI8DHH4+lh5bN6+i1f5HmkkuqeKPEaedL599fTrGpY4ALHAA9AK9CHwR1rHOt6eD/ANc3rhvh7/yPmg/9hCH/ANCFfV1fJ5FltDHwnUxCbd+59/xVneKympSo4RqMbdl6HhX/AApHWv8AoOaf/wB+3or3Wive/wBXMB/K/vZ8p/rnm386/wDAV/kV4P8Aj7b/AK5j+ZqxVeD/AI+2/wCuY/masV7p8qFFFFABXner+KNQt59dmOuW1rc2ErJFpLxIW8hSmbg5+cgqWO77oHGMjNeiHpUC3NpJdCBZoWnMQkCBgW8snAbHpnvQBwsHibU9W14Wum6rCLBr24VJ4YVk8yKOCF1Cscggs7fNzkdPWsxNe1mC0sNVuLi1e7vdHinmvTZoDZpJNGHIxyUQEtgk88ngV6oAAAAAAKbuTf5e5d2M7c84oA88ufF81k9xaxeIbPUS0Nm1hOFTN0XuHSUqE4faoUEqMDrxmsW88X3mjWcVvp98PtEV9cyywSGPbKn21kZMtl2YD+FANo5YgYB9WgurSW9ns4mBntgpkXaRtD5xzjHOD0qW4kgt4JLi4eOKKJS7yOQAqgcknsMUAcYuq60fBuq6w+sWkE/2qaG3NwqQwwJHcPGPmIPzFQOWyM44xmsaHxnqky280eomN1jgNpaTwRCTVS8hSTG0kHaBwYzjncflIFenKUkjDLtZGGQRyCKXavHA46cdKAPNZNeubyGKe41Cyvr4atEraO8EZexImKrj+INgD5j3OVwKybbxN4j1O0sr288R2em2w1G2+1G3uYXe1LiQNDKpQeWgIUAPls5yTxXsG1ck4GfXFG1eflHPXjrQB5Pb+Jtbt5dNsNP/ALI02B3mdPOkjtorpvtciMgBU5IUAkIQxL55rd8OeKLptM8RXGoakt4+nIZjJaRxzQoDvIWMoQSQFGUkwwPUkEGu7KqcZUHHTio7ee2meaOCWJ2hfZKqMCUbAOD6HBB/EUAeR2HijVr25jlm1Sy860mvI7S7mnjML7rRJELtGAjYLHO0EcdTgmrKeNtUexEiawI3ggL23nQwv/a04kKmFGQ7XAwuDHgneCQMEV6kZrYXK2ZkiE5QyLFkbioIBIHpkgfjUu1ePlHHTjpQBxHjHxBqWm+JLG2t72NEmgwlnF5bztKd2CyN8xTgfMh4Ocgjplf8Jve3drG1vq1pFbNa6f8Aa79EVks3lMomZiflBBRVweFLcivTMDIbAyO9G1cEbRg9sUAeZ22oanb+JbvULPXkv7Q3GmwOViRkullyjPuHA6gjZgZHcHAseIvF2oWnjtNNsb6AQLIbe4huNirGTbtIsgUZkK7gMuSq9QATzXobMkaFmKoo6k8AUy6nt7WB7m6lihiQfPJIwUAe5NAHOfDbWLjWNElkur37bPDOYnnQxNGx2qT5bxfK688HAI6EZBrqKiE9utyLMSxCfZ5giDDdszjdj0z3qWgAooooAKp2v/HtF/uD+VXKp2v/AB7Rf7g/lQBJS2n3pv8Arp/7KtJS2n3pv+un/sq0AT0UUUAMuI1lgkiZQ6upUqehBHSvLNK8G6tptlp1nBo6pPFb2q2dzFLGqaa6tmfI3Anfz9wNuzhsDmvVqKAOCuPC15/wr/ULFdPEmp3d4ZZV88B5kF3vUFyeP3fQZ46cVnt4a1Hyt8nhuabR2uZ3h0MXEStblkQI/wB/yxhlkbCsdvmZHORXptFAHlVj4FvluzFqWjxXc09/ZXV7qCugW4RIFSRW+beTvDEgjBDd8kVty6DqaeDdN02bT2vYLS+ka505ZUzcW2+Ty4wWYKQAY22sQMLj2rodX1xrPUk02y0y61O7MXnSxwMi+VHnAYl2A5IOAOTg+lTtr+ipcXFvLqtnFPbR+ZcRPOoaFfVhnjrQBy/gnwveafrsmq39jEkzacLeKQuryRL50rLCWySdqMgz044JxWHD4E1KLS42j08i/XS7f5vtWT9tSXJcndguF43+nAOOK7eXxl4XjlsY/wC27JzfXL2sBSUMGlUZK5HQ9PzHrVhfFHhtljZdd01lll8mMi5UhnwDtHPJ5H5igDnPClrNc65q4s7pJLHTPNttMnWTenmSnfIOOD5Z2p3xgjjkVzy+E/ED6fN9m0ebTbhrGCG+YTwu9/IswaYglmB3rnmTGc4YCu6vfFuk2XieXQZ5Y4nt7P7ZdTSTIiQxkkLkE5OSOw449avxeINDlNoItXsXN6M2wWdSZhnHyjPPPFAHj+tWdjp2saXp+tR3stvDHFMLW6S1a5jP2hnCQosqqAcKpESykrhcLgZ29Q8Fas1nZFrW8YPLdNdpaNbvP5jTEwy5nO35U4BB3JkYHXHc2Gvte6pew/2RNDY2M0kMl/LNEIwyAE8btwHPXFSxeKvDUkdtJHr2mst1IY4CLlf3jDGQOeTyPzFAHCyeEdYfUtWk1D+3rp5hKqz2r2arcQtjZGSxDkqP4G+TIPODWldaFqU/hLQLa+8PR3Qs75pbjT4GjjBh2Sqo2tIUz8y5QOVySAcV0yeKdFVHa9vYbAC8ks0+0yqnmSI2Dt55FPvPFPhuz1I6bd69p0F4BkwSXChx07Z9x+dAHB2XhHxEuqaXJfNqQhiRDbfZnt5P7PxI7GNmkO/G0opMZO4KVPAGSfw3qreHo9M/4RR2u5JVXVL0ywSm6YK/79A8mGO4g5kGVDcKSBj0m41TTbdLp5762jW0x9pLSAeVkZG70yCDz61Tk8UeG47e3uJNe01IbkZgc3KASDdtyOeeePrQBxOj6L4ut47O1vLG4lcz6fcT3P2yMqoiiVJVPzbi2VzwMHOc54rOPhHxB/Zq2q6ZeR6bHdl3t1Fo13c5QgSSBnMLlWx8xKseCRlefRpfEukr4it9Ajuo57+UsHjjdSYdqb/nGcjIFbFAHA+JvC81zLolwuly6pPa6ZcWfnztEZ4pHRQjsSQDyGyVzyeBism98F6xb6cbTT7WWOxaOya6tYXidrlkR1l4lJRjkxk7+G29civVKKAM3wvZyWHh6ys5Wu2eKIA/ayhlHs2z5eOnHHFaVFFABUN5/qR/vp/6EKmqG8/1I/30/wDQhQA2iiigB9n/AMekP/XNf5VLUVn/AMekP/XNf5VLQAU2RtkbOc4UE8DP6U6igDxqPxhrGqXCMPEj2WnLeWdx9rHkZSKUyq0cmAUQZVflYswJwxzxWr8QH0geJ9Ze7njXVk0W3bR9kgFyZ98+3yQOSS2zOOMdeK9IvLqzs0j+13EECzSrFH5jBQ8jH5VGepJ6Cp9q5BwMjocUAeXHxlr8Go6q2o3VlaRWaypLaiWNriILgJMsRAPzEhizNsCnPGDWVH4v19p9PvHVruSH7fby3kDJIkNur25+0MBtWTarH7gwewxmvZT5fmBTt3sDgHqR3/nTsADoAKAPLZNc1eMaoNIvbS1hgj1G+MkNoh+0tC8W0k9PmDHcQMnPBFdHq+q22m+JtM1XVruKxsp9KmTzZZNsfmlomC5PG4jdgdTg4ro9P1PTr+V4rG6juCkaSEx8rtfO0huhztPQ1bIBGCAfrQB5foWpeIrDTrKH7Z5MNjDpiyWz24LS/aHKuHZvmGBgjGCCOc9Kdo3iDWra1t9Nsre2V7wvNYxwWyoqpFLJ564HGSFTn1kzXpFjeWd9AZ7K5huYg7Rl4nDDcpIYZHcEEGp6APLtA8T+J9UtbXOq6ahvL2CF2gkjnlti6SNJGUCgJjauA+WB3ZzTIte1G+1NdOuNQtdQuY9TVY5ooYZo7cMk4UxsOUkG0ZVxuHOCQa9TCqM4UDPXiq1jf6feTXMVldW88ltJ5dwsThjG/wDdbHQ0AeeeF9f1pdL0DTxrf9qT6rBCsV08aM8MsfNyj7RgkJ/e5yDnmtDUr7Uv+E4utL02e3083V3DFLcpaI0pX7K75yeCQVABbOBxiuwOl2Z1ddVZHa5SIxIWkYqgJydq52gnjJAycCrtAHnOrahqWpeGPBusne18JheSJACPNKW8rMoUddwBAHqRWH/bGv6KLwx3EVlJqWpvcXFzeXCxJAzQRukW6RWVeDjGB90gYNeuLdWrTpbrcRGV0Z0QONzKCASB6AkD8alKhhggEe4oA8ik1KaPWIpr3xBb6NINTuTc3CurxRE2cLADf8u0npuHI6cnNaWn+L9fnuLFruaK2vna1RdI8kBruOVVMk65+cBcseOF2ENnNejW81tdRGS3kimj3MhZCGG5Tgj6ggj8KmwM5wM+tAHmEPjXVr3TrYWWoWjXJsbL7Sywh/JuJLpYpFIzwwBPynoetWZde8T2N3NILv8AtNYb+4sI7T7MqmbZaGVWLLzvLrjjAwcYzzXoMc9s9xLbRyxNNFtaWNWG5N2cEjtnB/KpaAOH+Hnie4v4gms6vpVw91KEsxBdJJI0mwu8ZCKoXaBkKRuxnJNdq1Vo49Pv3hvImin8iR9jI+VV+VbpxuHI9RzVpulAFaWvIP2hLF2tNM1BVysUjxMfTcAR/wCg17FIKwfFejW+uaLc6bcj5JlwG7q3Zh9DXDmWFeLws6K3a09Vqj1Mlx6wGOp4iWyevo9H+DPnXwFIkXjfQ5JHVEW/hLMxwANwr6Sv28VWl/LLYx2Gp2bnKQyOYJYuOgbBDD64PNfMfiLRr7QdUk0/UIikin5Wx8si9mU9xUK6pqiqFXUr0AcAC4fj9a+Fy/M3l0Z0Zxd79HZrp2Z+qZvkkc5nTxFKpHltbVXTT1ummmvkfTn2/wAZv80fh3TIx6S6kd3/AI7GRRXzJ/auq/8AQUvv/Ah/8aK9D/WXyl98f/kTyP8AUnzh/wCAy/8Akz63g/4+2/65j+ZqxVeD/j7b/rmP5mrFfcH5cFFFFAFfVLc3Wm3VsN2ZYXQbXKnkEcEcj6ivK7Hw9qS6TazWFprtrcWOgxQxK1xKj/aklyynLZcdcAkqQemMV65RQB5U0PiyCbWJrptUurgs6yW8MFwkTxtMNjpIspB2RnO2JUc8g881U0/R/EUQkvLuDXH1A6VfWljOkkylWErtFuXzH2koRtLljkDJyK9gooA841HT9Ytb1o5F16fQ1a2a5SC6med8xy7thDb8eYULBSDjHYEVl65beJr7VboWOn6zHaNZ3Fs8U7TOJo2tT5bEtJsDF8DaqFgfvNzivW6KAOD8Ww6tJFYGKDWGt/7NZbdLF3jeO9O3yzKFI+UDP3sqOdw6VWfTfFq3ct9HNfHUTqDxpm4c2wiNmORHnbs84ZzjOa9FooA8fjs/EyaGJJLrxBc3KzIxsvst1CryhDuBkE7OASR86nygR93Fb/jgeJJvEWmf2ZaahEYDbS+bE8rxyDzR5yMFdYxhOpcOSD8o4zXoNFAHl76d4stbD7RbNrMtxPBc/a1a6dm2i6UqIwThH8kuF24PTnOKv6Vb32n+FPEs1hpOqsLi9ElpDcSyi4eIxxKWzky8YbjO/jAxxXoNFAHkWn6d4kW0Zb/+2o8W95DBdRW8ryrEbiJ0BXzWkwVDDHmb8AjIPS3HD4peO2Z7PWIL0xQDSxHdTNBCRI3mmfce6bTiXccHaPmBr1KigDznx22r2uuaneWbao0I0ybLh5YorXbC5Dowby3JbA2su8HkHAxVK0g1aRRciLxK3h5nhN1A08xu5H8p97x/N5nllzFkKQDgkDGc+oyIkkbRyIrowKsrDIIPUEUqgKoVQAAMADtQB5XqHh/xDqvhzVI9YXV55V02H7NCl5Im5hJIWBCMA0mzYDnOTUtza38l5qyRWWv3lhPagqLhJ98IBj2RqjvskzgnOFcYO4nNeoUUAYTWtx/wnyX3kv8AZhpTRGTtv81Tt+uBmt2iigAooooAKp2v/HtF/uD+VXKp2v8Ax7Rf7g/lQBJS2n3pv+un/sq0lLafem/66f8Asq0AT0UUUAFFFFABRRRQBgatpeqx68da0OazE01uttcRXYbYVVmZXUrzkbmGOhB6jFc3N8PriR9Vjkmt5kuxcPDcSTzs0bzHLjyixjA5IyADjHuT6HRQByd14Z1BdeOr2dzal/7SW6EUgYDy/sogYZH8XG4du1ZNx8P5vsujxCaC5FpYCwuYXuJ4I5E3BiwETDOecqwIPHTHPoVFAHL+IfDN1f6pLqFrdxRuqWrQRyKShkgldwHx/Cd2OORjNM8MeF7rTdefWry6gknuI5/OjiU7UeWRHIQnnaAnfknn2rq6KAOBm8D3M17r4aDR449XeVjfpG32tQwXCHjDLlRkbuRU2qeGPEOqtcyXVxpEMmoWf9n3giV2EcQJIeLP8fzNweOFOeOe4ooA4OfwZqyTX8lpfWR+3fardxOrHZBOwYsMfxggjHRuORisOx0u7sfEuo213oWoXumnz42LLIdkLRBWkQBdjs+1QQCWO48DBr1iigDi9J0HXv8AhAPspvRb65dSLcXEzZUk7l+QkZKny1VNwyR1FUrH4f3cGl39q9/Az3Vje2ysRI/lm4l8z7zsWYDocnJ616DRQBxui+FdTsdbtJJLy0ksLO7ubqI+W3nyGcNlWPT5SxwR1AHTFdlRRQAUUUUAFFFFABUN5/qR/vp/6EKmqG8/1I/30/8AQhQA2iiigB9n/wAekP8A1zX+VS1FZ/8AHpD/ANc1/lUtABRRRQBwnxL0vxFrl7BaaNbW3lWdrJcCW5dlU3J4i2bQcsuGPPHzLVNLrxNdTpG1lr1q0l+13IyLxFA9mwCAk4JEv8HZgCRjmvR6KAPH7bStZ3Wt9JZa800NnfWtncLPdBnlZIzHI8buWjBKuMMSMgEcFa0buy8R2+v6JDYwayq27Wsk80lxPMs6uf34YmQRrjPIKux/hCgZr0+igDyW2tPElv4disG0/VUgaC1gOxph9nYedvYJE6O3OwHDKOVJOBXU6PqHiGLwCbefTdQk1610yIbpkAE9wyEDBDHJDAFvTPU12NFAHk9po/jLQYWsILZjtliMbWErmJlmiMMjNux8yOqS9OAxI70zVLXxjJo89tNBrBn81rOCeOWZiBDFiObbHIhJlcn5mYKMAtngV63RQBwXhU61L4lt9Nv7m6ZLa1j1G4JmJ2zSx7PIbB6Bllfb05X0FZ+n+G9btUMGnjUrb/kK3CBr2URm4adTblst0IyQOnXI5NekW9tbW7yvb28UTTP5kpRApdsY3NjqcAcn0qWgDzSy0/Wrp4YLdfEVvpT3dqLhbm6lWcsFl887i24RnMY4IGc7fWtHwNpmtWd9Zfb5NWkjmsLhLs3V08gDrOoh6n5W8styMEjkknmu6ooA8h03wvfppUVvBa65bXFjpuoIGF1MrG6MiNHtctllOMgA7Tzkda3fDdt4lPjl7jVry+jXczCMWspgkhKDavmeaYlIPJHlh8g8kHJ9BooA8pt9N8SwNeR6Lb6xa32/UJJ2mlYW8iPIxhEQJ2BzkEEAEc7utWTBqu7f9l8S/wDCMfaCRbiaf7dnygM53eb5fmZ43defu16bRQB5VaWHjS31xbvUoLprN7S0S8a0c/aXnCSAMMEKyoSu4dyc9Bg73w/vruwSDR9StdTaS5ll+z3Vx5uZFRFLO6yszxkkkYyVJBIwCBXb0mxPMEm1d4G0NjnHpmgDE8EWtxZ6JJDdQvDIb26cK3Xa07sp/EEH8a2zS0HpQBE4qCRM1aNRPQBzHivw/putwxW2oWqzJltp6Mpx1B6ivNtX+EqrJu0/VWVCeEnj3Y/Ef4V7He/62H/eb+VVLvotcOKyzC4t3qwu++z/AAPVwGd47L1y4eo0u26+5njK/Cm+x82rQZ9oT/jRXr9FcX+r2X/yfi/8z0v9cM3/AOfv/ksf8j//2Q=="/>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p:nvSpPr>
        <p:spPr>
          <a:xfrm>
            <a:off x="5977217" y="3244334"/>
            <a:ext cx="237566" cy="369332"/>
          </a:xfrm>
          <a:prstGeom prst="rect">
            <a:avLst/>
          </a:prstGeom>
        </p:spPr>
        <p:txBody>
          <a:bodyPr wrap="none">
            <a:spAutoFit/>
          </a:bodyPr>
          <a:lstStyle/>
          <a:p>
            <a:r>
              <a:rPr lang="en-GB"/>
              <a:t> </a:t>
            </a:r>
          </a:p>
        </p:txBody>
      </p:sp>
      <p:sp>
        <p:nvSpPr>
          <p:cNvPr id="18" name="AutoShape 18" descr="data:image/jpg;base64,%20/9j/4AAQSkZJRgABAQEAYABgAAD/2wBDAAUDBAQEAwUEBAQFBQUGBwwIBwcHBw8LCwkMEQ8SEhEPERETFhwXExQaFRERGCEYGh0dHx8fExciJCIeJBweHx7/2wBDAQUFBQcGBw4ICA4eFBEUHh4eHh4eHh4eHh4eHh4eHh4eHh4eHh4eHh4eHh4eHh4eHh4eHh4eHh4eHh4eHh4eHh7/wAARCAFKAr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Bd1QZY4z096Z9oi/2/8Av23+FNk/4+fonH50tAC/aIv9v/v23+FH2iL/AG/+/bf4UlFAC/aIv9v/AL9t/hR9oi/2/wDv23+FJRQAv2iL/b/79t/hR9oi/wBv/v23+FJRQAv2iL/b/wC/bf4UfaIv9v8A79t/hSUUAL9oi/2/+/bf4UfaIv8Ab/79t/hSUUAL9oi/2/8Av23+FH2iL/b/AO/bf4UlFAC/aIv9v/v23+FH2iL/AG/+/bf4UlFAC/aIv9v/AL9t/hR9oi/2/wDv23+FJRQAv2iL/b/79t/hR9oi/wBv/v23+FJRQAv2iL/b/wC/bf4UfaIv9v8A79t/hSUUAL9oi/2/+/bf4UfaIv8Ab/79t/hSUUAL9oi/2/8Av23+FH2iL/b/AO/bf4UlFADhPET94j6qQP1qSoCAQQeQetPtiWt42PJKDP5UASU2SREOGPPoASf0p1Vx/rpv94D8No/xoAf9oi/2/wDv23+FH2iL/b/79t/hSUUAL9oi/wBv/v23+FH2iL/b/wC/bf4UlFAC/aIv9v8A79t/hR9oi/2/+/bf4UlFAC/aIv8Ab/79t/hR9oi/2/8Av23+FJRQAv2iL/b/AO/bf4UfaIv9v/v23+FJRQAv2iL/AG/+/bf4UfaIv9v/AL9t/hSUUAL9oi/2/wDv23+FH2iL/b/79t/hSUUAL9oi/wBv/v23+FH2iL/b/wC/bf4UlFAC/aIv9v8A79t/hR9oi/2/+/bf4UlFAC/aIv8Ab/79t/hR9oi/2/8Av23+FJRQAv2iL/b/AO/bf4UfaIv9v/v23+FJRQAv2iL/AG/+/bf4UfaIv9v/AL9t/hSUUAL9oi/2/wDv23+FOSWNzhSc+hBH86ZTJP4D33r/ADoAs0UUUARtNGpILEkdcKTj8qT7RF/t/wDftv8ACorf/URn1UE1JQAv2iL/AG/+/bf4UfaIv9v/AL9t/hSUUAL9oi/2/wDv23+FH2iL/b/79t/hSUUAL9oi/wBv/v23+FH2iL/b/wC/bf4UlFAC/aIv9v8A79t/hR9oi/2/+/bf4UlFAC/aIv8Ab/79t/hR9oi/2/8Av23+FJRQAv2iL/b/AO/bf4UfaIv9v/v23+FJRQAv2iL/AG/+/bf4UfaIv9v/AL9t/hSUUAL9oi/2/wDv23+FH2iL/b/79t/hSUUAL9oi/wBv/v23+FH2iL/b/wC/bf4UlFAC/aIv9v8A79t/hR9oi/2/+/bf4UlFAC/aIv8Ab/79t/hR9oi/2/8Av23+FJRQAv2iL/b/AO/bf4UfaIv9v/v23+FJRQBJHIkmdpyR1BGDVDxBeCwsDdGMybSBtzjqcVZH/HxF77h+lZfjf/kAyf76/wAxQBkf8JWn/Pi3/f3/AOtRXL0UAeqSf8fR/wCuY/maHzsbHXBxRJ/x9H/rmP5mloA81vfHE1v4K0yXS9QW81YRgTx+UJWaRVBaNskYY88DLHBwODT5/EmrzeI4rdtYitrWHVUSVobXfGsTLIFidychiwUYYDkgjIxXpG5v7x/Ojc394/nQBwmv+Jtcs9Xv7e1ELPD5ojsjbMziNYd63JcHlS/ybfwzmqWq6pr0V5IlzO801qlykckMTwrLlLeRRtU9RucZB7H3r0jJxjJxSZPqaAPPdR8S+KbK3uLkRxXCSCfy1W12fZVjuhFvLM2G+RtxzgfLnpVrVtcmXwhoOqahqw0+eW/t95t5U2XCeZhgSMjaU+YhT+OK7jJ9TShmzncc/WgDz3wvq2ryeJ/EfnXLzxRxzyQwmSRzCVf5FkRhtjJH3QmQ68nmiLWvFaruu7iCaNkiykVk0bZlt3k+8GJGxlx6nPPNeg5PHJ46UZPqaAPPP+Eh8TwWJvF8uSNUkjSA2jFgUtllEhYnLc7hjv8AWm6l4p1aTUVv9LuhLYo91HawLbHbfMsETxqGJHJYvgjrtOK9FyfU0u5vU0Aec6H4t1q5vNIW6urJ4bmdomWBEeWXkYJCsQoHIO0kjAJAGaZ4h8barY65q1vbMGs7WI7na1GbdxLGpxlxuJV2I37QcZBxmvSSzH+I/nVbUrK21KzazvEaSFiGwJGQgg5BDKQVIIBBBBoA4DRPFuuXL6aJL6zuXneIJFFbAm8V5GEhDKxVDEoBYDODnPUV6PVfTrO20+0W0s4zFCCTjcWLEnJLMSSxJ6kkk1YoAKKKKACuS1fxBqOm3uoG4CxiFJHtLZ7chbpFj3ZWbON2QcqecDgd662sq80DT7yV3u2uriNizeTJOzRqzKVJC9jgnHpnitaUop+8jmxMKs4r2bs/6/r/ADIIvEUWwi5s5oJVlt4ZF3KwVpgCDkHoM81ny+MEiuUuJraSHTZLQzQs5XdMTIqIRz8oO7+LHXNaa+GtN8+OZ3vJGRo2Ie4JDtH9xmHcjp9KZH4V0hEKBbkr5ZjjBuGxCu4OBH/dwwBHpitE6PY55QxjWjX9bX0Kh8ZWphaWPT7uURwvNMUZCI0RgrHOcN1BGM5rT0DU7jUptQWWz8hLa6aCN94PmAAc4ByOtEuhWMySLcvdXDS2zWzvLMSxjZtxGfrVmx0+3sri4mt2lX7Q4d0L5QNgDcB2JwM1EnTs+VamtOGIU05y0/r+tzznxj8VrnS7trfSfDcl6qyMhmkmG1trlCQq5OMqQCcdK6zwD4on8Uac13LotxpwQ7SXmR1Zh1Awc8e4FJ4g8B+E9dkhk1DSI98IZUaFjFgEliPlxnkk/ia1fD2i6Z4f0xNN0i1W2tUYsEBJ5PUkmtqlTDuklCPvf15/ocmGoZhHFOVaonT7af8AyP6mjTrX/j1i/wBwfyptOtf+PWL/AHB/KuM9ckquv+um/wB8f+girFV1/wBdN/vj/wBBFAGT41uZrPwrqF1byvDJFGGDp1UBhk/lmua1/wAayf27p0Hh67try2mz5p8ndGFIcb94O7CsoztUgdD1Fd6ODxS7m/vH86AOA8Ha7qupeIrH7bqwaCSzmXyltlWO4mRxko4Yg4B7dgc45qOy8S+JL28js4Z7dZJ5o45/9BY/2a7MwMTZPztgA5OOnPBFehlmOck89eaMn1NAHmJ17XI5Xvtrtdm3RmQI4jLJBdc7AehZF456jvg1PrXifxVpbLat9mmIudpvHgWGM5iR1iO58DJZhuBJ+XpmvR8n1NAYjoSKAON13U9bXxzodrHYanHpvmhZJYAphmZopCd53ZCoQvbknPYVnzar4j0q61GSFhc20t5diOJrZmMAQpiTdnLKAWO0ADjivQaMn1oA88i8ZanEkiSTQXauNun3SWjKL4iZVZlUE8BWPTj5d3SrEfiHXYtV0wXd5beReXk0X2aO0/e7VlKJjLZIwuSw5Gc4213m5ufmPPXmjccdTQB53r/jLVLLX9YtbTbJa2dpIxL2wHkyI0Y/vZbKuxG7aGxwcZNV9D8Ya5dNZ7tQtLkyzIsMKWg3XiNKysMoxWNo0CswBOCeeMV6JqNpb6hZSWV5GZYJMbl3FTwcgggggggEEEEEU3TLG1021+y2cbRxlizbpGdnY9WZmJZj7kk0AWT1ooooAKKKKACkbdtO0Atg4BPU0tI6hkKnOCMHBwaAOOtvEmqQpFHcwie/e4hhmsWh8h4N7EEqxbEicYDD8fStSTxTYxWyXEsNwqus7AYBOYnCEdepJGKlbw3p7/NLLeyzDZ5c0lwzSRBG3KFY9Ofz701vC2kMZPMjuJEdZVCPOxVBIQz7R2ywBz2PSulyovoebGnjIqya+f8AXb/gWM5/Fxs7m8i1O0MMq3AjgtzIgYARK7Fn3bT19e4FWf8AhLIHb9xp128ZZIxKdqje8fmIuCc8jg8cGrS+HLBSZFmvhcmTzftP2lvN3bQn3vQqACOnFTnRbBnZ3WV2aeO4YtISWdE2KT+A59aTlR7FRp4v+Zb/AIfd+hXtNdx4OHiHULU2yi1+0SRq4Y4254Oe/bNed6j8YNSt9ZNtH4PkNsjFXLXQ38deVBUY9CTXqFppVnb6UNLMZuLMLsEVwfMG3svPUD0rndT+GfgvUtTm1C70cNPM/mS7ZXVXbuSoOK1oTw0ZP2kbrp/VznxtDMZwh9XqJNWve2vf7L/Q6LQr6TUtLgvpbGaxMyhhFKyswBHBypIq3L0X/fX/ANCFEMccMKQxKEjRQqKOgAGAKJei/wC+v/oQrjbTeh60E1FKTuyzRRRSKKtt/wAe8f8AuD+VYvi3VI9IudGuLm9FnZteslw7NhCvkyEBj6bgPxxW1bf8e8f+4P5VKCR0JH0oA831Pxnqn9s6rb6fdWy2cMBZJ54AqwssiAjO7ncrEqX2g8HOKtaLr2svZeIL43Ml5cJFBPaWUloY2jRoky+0EkjO44H9081325v7x/OkyfU0AeeN4j8STWsrafe2tzDBFczR3q2BK3qxCIqFXdhcl3XIznbkUlpq2tLqFxb2Ujo0t60e+WN5Vi33W0naSBwhyPw7V6KWOeppMn1NAHn+m+KPEcniHStNuoLdI5flkd1WIXJDursgLbgVCqdqg9eTjFQ3utWclz4sSz8TX9ulraSJI73PzpcAn5oUYEIq5CZAwxPcjdXo+446mjc3HzHjpzQBx2razqr6Bo9xod3CWubOSZ53gMwYxw7wMZHVhj/69Zlx4g8TQ+bu8uWeKCSSNlt3WMlooHVSgbDbS7DJ547HNeh5OepoyfU0AcDe+KtZ0p7u0vpIppo/PjtpRZsv2iVXiKgKCf4HbgdduexrPbxR4ksNQ+w/a4rvOpXCO88aRBAJcRwZZh1Q7gQCSMYHBr08M3qaNzf3j+dAHD2Hii8/sDXLu8vImlspgizQWwMUe44ABLDOOM79pXqwxWC/jrxF/wASiJntre6uIt7RSQIBcESSLtyX+UsFTaEDZL/SvVtzZB3HI96zb3RNMvdRTULq2Mlwm3nzXCttOV3IDtfB5G4HHagDL8DaxfasLv7VcRXkUXllbiK3MSh2BLw4JOShABPvg8g10tBJPUk0UAFFFFAFPW5b2DSbmbToBPdomYo+uT9MjJxnjIz0rnbTxTMtwIip1CFLeeeeURfZ5YfL25Ro2OQ3zfjkfWuovLdbq2eB3lRW/iikKMPcEcisxfDemiYzN9peZt4lkeYlplcAMrnuMKox2xW1OUErSRx16ddzTpu3/D/1+lurZPEduLtLOG0uJrmVYmiiBUb96s3UnAwEOc1mWHjO3FrZLfRk3cyB5VjKjyw0jIuFJyx46DPTNaUfhfS02sr3vnoUKTm5YyJsBVQG7DaxGO461Na+H7C0MBs3u7YwoI8xzsPMUMWAf+9yT78mrvRtsZ8mMbvdL+l+JlXnjErp0tzbaTcF/K86ASugEqiURseDxgkdeua1fEetpoejDULizmlkZ1jS3R13F26Lknb65Oe1I/hzSntVtjDJ5awPAuJDkIzhzz67gCD2q/JZW01vFDdRLdLEQVM4DncARuye+Cefc1LlSurIuEMTaXNLWyt5Pr0PKdO+MGpXGs/ZpPB8v2d2VYzHdDfknA5ICnP1H1r1q3keSBJJIXgdlBMbkFkPoccZ+lclY/DLwTZ6lFqFvowWaKQSxgzOUVgcghc4612NXiZ0JNexjb+vVmOW0cbTUvrc1J9Lf8Mhv/LxF/wL+VZfjf8A5AMn++v8xWp/y8Rf8C/lWX43/wCQDJ/vr/MVynpnAUUUUAeqSf8AH0f+uY/maWkk/wCPo/8AXMfzNLQAUUUUAFFFFABRRRQAUUUUAFFFFABRRRQAUUUUAFFFFABVPWdRttJ0yfUbwsIYQC20ZJJIAA9ySBzgVcqrqttLeadNbQzJC8i4DSQiVPcMh4YHoRkdeooArQ65p5+yx3jtp11dErFa3mI5SQcEYyQfqCQexqNfE/h1ljZdcsCJJjAh84YaQfwj8x+dc5H8ObVXt2k1AuqgpPCsckcJTzC6rFGsoEYUscBt4HHFWpPBt5NbJbz68rqLT+z3K2IUta5B2ff4k4++OOfu9MAG23iTw+r3cba1YhrNS1yPOH7oBtpLenzcfXijR9f03U7NLqC4RY5JJki3MP3giYhmX24z9KybzwakqQNb6k8E1tLNPA5hDqHedJhuXI3AFAMZGQeoNM1Xw1dPoFvpMU0lxPJqDXEt4oSMRB2ZpflznBVnQAZPzDPrQBsN4k8Pqs7NrNli3RZJj5o+RW6E/WrNnq2l3lx9ntNQtribylm2RyBjsYAhuOxBBH1rl5PAYjuryaw1eS1E8jOmVlZow77pEyJgApP9wIRgcnvs+D/DsXhuxa1hupLkMkKbnUA/u41jGfXO3P40AblOtf8Aj1i/3B/Km061/wCPWL/cH8qAJKrr/rpv98f+girFV1/103++P/QRQA6iiigAooooAKKKKACiiigAooooAKKKKACiiigAooooAKKKKAGyMERnbooJP0FYln4q0uXTYNRvvO0i3uSv2ZtQ2R+cGGQVwx4we+K25U8yJ4843KVz6ZFckvgWytNLtbPR5oNNaO0ezuJI7NCLiORVEjFQRiQ7BhucdwaAOgudY0m2iMtxqVpFGpcFnlAAKEBvyJAPuRWP/wAJ74W81QNUg8nz5LeSdnCpG6Ju5J9R0qsfA4aTyzqz/Y43dreD7OMpveN23OT83MfHA4J69auy+FzNf3M8mokwyS3EsUfkDdGZotjjdnkdxwPTmgDZk1CxjLCS8gUoELZcDAc4Q/ienrVNfEvh5oYphrViY5pvIjfzRhpOBtHvyPzFZWpeGft2p6dbSLMtha2DW9xMHVftHy7UUAHcCp3NnGORjNZzfDt201LD+3pUh3Zm2Ry7pgu3ZktMTkbcc5Qgn5BwQAdlY6hY3zTLZXcNwYHMcvltu2OOqn3qeXov++v/AKEKq6Lp66ZYfZElMg86WXcRjmSRnI/Ddj8KtS9F/wB9f/QhQBZooooAq23/AB7x/wC4P5VJUdt/x7x/7g/lUlABRRRQAUUUUAFFFFABRRRQAUUUUAFFFFABRRRQAUUUUAFFFFAGRrWurpd/Z2baVqd214/lxPbRxsm7BOCWcEHCk9Kg0zxZouoR/ubqPz1mEMkHmL5kZMjICwz0JU+/tmtK/sFu7zT7lpShspzMFAzvJRkwfT72fwrD/wCEOg32LC+kH2RmYDyh82Z/O9fXj9aALM/jDw6r2sdvqlrdy3UyQxRwyhmbcwXd9ATWjcavpdvE0s+oW0calwzNIAAU++Pw71gweDmt3s1g1dltoUtBLE1sC0rWx+Qhs/ID3GD7Ec5h1Hwk2s6nrM1y09lDM0X2XEnSRSrNMNjAgMUjGMqflPTNAG8PEWgmSGP+2LLdNCZ4x5o+aMAksPYAE/gau2N3a31ql1ZXEdxA+dkkZyrc44NcdJ4AaZrdZtakEEEbhYY4nC73R1dvmlbOd5PzbmyPvY4rtLWIQWsMAORFGqA464GP6UAO/wCXiL/gX8qy/G//ACAZP99f5itT/l4i/wCBfyrL8b/8gGT/AH1/mKAOAooooA9Uk/4+j/1zH8zS0kn/AB9H/rmP5mloAKKKKACiiigAooooAKKKKAClVSx4BNMu57WwtGvL+dIIU6sxxXA+KPiBqi3VqPDlnbyaeZCLqZz+9C7Tyinjrjrn6VE6kYblwpynseieSwBZiFA5JJ6VU/tDSdxU6vYhh1HnrkfrXzX8adfsNZ0u3hvL68vJxdR+Zb+YVcR8lgE6c4xkjvXzTqQu7XXWksbQ6a6tuEQlYgL/ALR6H34FcrxivZI64YKUo8zP0wtpbW6z9lvbefHXy5A38qkaJ1/hz9K+CfC13Fq+nFrG4a01S0UMQszKG57MOQcmvQ/gp8RPiNL4+g0ptcnvNIjjZrqDUF8x0CjoGPzA5IHWlDGpu0lYmeEt8Luz6woqhpGu2OqYjcfZ7j+6x4Y+xrRkRkPP512QnGavFnLKLi7MbRRRVEhRRRQAUUUUAFFFFABTrX/j1i/3B/Km061/49Yv9wfyoAkquv8Arpv98f8AoIqxVdf9dN/vj/0EUAOooooAKKKKACiiigAooooAKKACTgcmua+I3j7wv8PdJN94gvMzFS0NnCA803+6vp7nApSkoq7A6dUZvuqaJVSGMyTzRxIOrO2APxNfHXj39pTxpr0csfh6JPDljkhWjxLOR7sRgH/dH414/rHiLxBrcbzatrmo3T5Zma4mdm+mSeBXFPGxXwq4r6H6L/2zoHmeX/b+meZ/d+1Jn8s1ehEc8fmW88Uyf3kYEfmK/MvSBHBDLJsa4u3bb5gUsqdcAt2JwfyrV8K6h4h0nVLm+0O+v4DAhEr28rglmBx90jFJYx8zTiEFOcuVRP0fZGX7ymm18feC/wBo7xp4btYv+EgjHiS2IUbHAScc4OHA5OOxBr6k8CeL9G8a6RFfaaJ7S4aMPJZXS7J4s+q+nuOK3pYmnUtZ6iUkzdopWBU4IwaSugoKKKKACiiigAooooAKZL0X/fX/ANCFPpkvRf8AfX/0IUAWaKKKAKtt/wAe8f8AuD+VSVHbf8e8f+4P5VJQAUUUUAFFFFABRRRQAUUUqKzHCigBKcsbt0WuT8dfETw54QdrOaYX2r+XvSxhcb8erZ+6P19q+bPjR8evEF/pkMema+2gSlyHtrNhuwMg7pPvEfTH+EuaSb7D5XzKNt/63Pr+URQgGe4iiDHA3MBk/jTRJaHpewH/AIGP8a/O2Px1c6XqFvqF9qVxqU8vMscjs+5SOuWOQ3oetet6T8StP8QeC7wWWr29nqMKbv3+NzL6Y7k9OKxjXTe2hrOjKCPrtY96B43R1PQqeDTGVl+8CK+K/Dd5qBvItU8OeIdR05Llhb3cNvctG1vJ0UkdDg+vUYzXqXh340eKvCqXml+OrNNYfTysj3MCiOaW1PWVV+6xXqRx0bnitqclON0ZuLR9A0VkeC/FXhzxtoq6x4Y1OG+t84dVOHib+66nlT7Gtc1RIUUUUAFFFFABRRRQAUUUUAN/5eIv+BfyrL8b/wDIBk/31/mK1P8Al4i/4F/Ksvxv/wAgGT/fX+YoA4CiiigD1ST/AI+j/wBcx/M0tJJ/x9H/AK5j+ZpaACiiigAooooAKKKKACq2t6naaFo82q3x+SMfIg+87dlHuauQrvcDt3rw744+NdBi1Nv7Z1a2tbCwJWON5cM7/wATBRyx7DFY1qjhHTc1o0+eWuxT1jxRrGvX32rVY/LTny7VWOyMenuferNpKjxiZInUdMEcGvCrv9oPSbfxBDb6do08mj79s88uPNI/vIvTHsTz7V66vjPwtJ4Zh1K01m2ngu8RQsjAs0jcBdvUEE8+leXONSPvTPSg4SfLEz9ev/tPjWytDaobY20m2Uplt4x3xwMe/c8VheNvDOnX1pPcLCiXIQncBwwHY1uFpLhRbrOTM6YDkYJ47VyduNct77ULHUIW+ygDyJA2VdSOTj+Eg/pXkVJOb5tmfQ0qaglA80+HrrpfxCtF8wCBpvLfBx8rDg/yr0XS9dh8MfFqW+1QrbQXFj/pZiBKbyeG/LGa8UhuZrPx8GlkaCOCYtI+Puqvf+Vd/wDD3XDeeMrnU5PK2SRtHGlx8wZTgBTn2H612zpNSVTyPJ0cmu1z6c8P61pmsWoudMvoLmPGcxuDj6+lanw/+J1vqGvT6DrEkccck/ladck48zsEb3Jzg9+leLan4DOmxr4u8NyPo2oLGZLizRyIZExlgQfunHbpXDudT1VRdRGS3USBbVPM2sp7uO/403XqUpRlDbqZLDwqxal8j7rkUo2DTa5X4S+IpPEfg6Fb65jn1WxVYrsr/EccN+I/UGuqr6CnUVSKlHZni1IOEnF9AoooqyAooooAKKKKACnWv/HrF/uD+VNp1r/x6xf7g/lQBJVdf9dN/vj/ANBFWKrr/rpv98f+gigB1FFFABRRRQAUUUUAFA5OKKq63qtnoGg32uag221soWlfHU4HQe5OAPc0NgcL8evinYfDHw6iw+Vc+IL9StjbMeB/00f/AGQfzPHrj4t1PU9Y1/UJtQ8VXk1/eXUnmySO3JHYewHZRwKseLdf1Lx148vvEeuJve5lBSNhj7PGudqD2A/M5Peqd/cRxO8rKc7Btyfu8/8A1xXA5e1d3t0OnD0eZczI0jvpJ2t7C0lIyAqRRbto9Titb/hF9dubKaS90K7EYTd5oXaTj1Hf8q9O/Zq8prq/hdUklKLMzgZAySMZr2bVI4xbNtUcg9qznNOTselDDwaSl1PiHw/PHaz3VsykyFQ5Vn2CRQcsT7jsOvWvRPCkNnN4Zhms/JFwS7Sqh/eICxIRyAM4GOe/FYX7Qvhu10jxBa63YKYo7mQrNEOAG65H1FUvA1xd28lw1o0JjuMCWSVc71HQAf1pRnGElPudOS1Y4HMo80b3089Tqor2xsj9otdJhnvWHlo7n7pIxuHYHvnHat7wrrOr6JLFcf2i0V55m6OdXI3FRwCe6/oc1z886z28flRGOSAO7yBsIWPAAA6DHen6TMkkbyarC6PFgbBkkcc8d88dKJU6cZttH2OJy/K8PiZqqkoyS0e17737vT5H1z8IfiBbeOtHMN15UGt2q/6RCvAYdN6g9vUdj+FdoRg4PWviLRNevPDGpw+JtFDRz2cxZFIx5sfdGHoRkV9oeHdZsvEnhvT/ABBpzbra9hWRc9Vz1U+4OQfpXThsVCs3FdD81zCWHeKqfVvgvp/X5eRdooorrOQKKKKACiiigApkvRf99f8A0IU+mS9F/wB9f/QhQBZooooAq23/AB7x/wC4P5VJUdt/x7x/7g/lUlABRRRQAUUUUAFFFFACqpZgo61wPxk8UXlnotxoHhXxDpGl65KAslxdyc2yEclQM/Pjpngda6Tx54jh8JeEbvWJMGbHl2yH+KQ8KPp3PsK+RNcvDcSXepXtw0s0haaaRurE8k1MpWGlc5Pxx4T1jwxpt1fTeN9M1aOe4MpIujJcI5BJbcfm5/WvHZ45rzVHnaXzEb+InJzj/GtPxRr02sajIeEg3HZH6jtmtzwB8OZ/E8c01vd/Z/KxkkZG49hiuaVottaXPQpQnNKMtbHMbbqW5dpIJDlcZCkip9JgijYGGR1kzyuME16jY/Czx1p9wI7PV7No+xDlOPfijxH8P/FtqpnmGnuNvJg3Zb6k85rmnKfQ7lhk9zz3SNa1i112WOO5mjaZstl8A/X1r6F8N6gPG+l2iM0K+JrDIjjkZQLhMYK88EMOCPXnua+dNRSdbmWHyXD7SHZuW6dKg8LarNp96vkyybuoXdgqRWtObXvI5a2HS91n0N4a8C/FDwD8Q017whY3BsVYM1vHcxgXEZ58iQE4IHTOM8Aivrzwrqk+veH7fUbrTZdMvWXFxaSOrNE46jcOCO4PcV8d6DqEt9pVrdR3krCSMHIkPXvXafDrxfd+E/FFtey3EsllKwiu42YkGM/xAeo6/p3rr9rfoea4WZ9P0U5yjqs0TBo5AGVgeCDTa0ICiiigAooooAKKKKAG/wDLxF/wL+VZfjf/AJAMn++v8xWp/wAvEX/Av5Vl+N/+QDJ/vr/MUAcBRRRQB6pJ/wAfR/65j+ZpaST/AI+j/wBcx/M0tABRRRQAUUUUAFFFFAHF/HjxY/gb4OeIvEdvII7uO28q0PcTSEIhH0LZ/CvzKkvJp7lri+llu3Y7maWQsWPqSetfoj+1h4UvPGfw1s9AtdRisVe+SeRnQtv2I2FwPcj8q+DtU8LpoV89nqFzBe3aOV8q2YtGvP8AE3f6CsJ1YqVuptTpyav0OZWGRzuj5QnAY8Amu6+F8mk6N4n0/U77zJ4oXLSHHyoSCN2M84zVO58Na5bw+ffabdxxOAdxhwAvoAOlFgrCMRRBFcHARx+tYVanPFo6qVP2clKx9E6Pf6LcXqXGleIpJVUErblwVUe2RkD8ai8R30iwu7XQUYJLDsKp/DT4eaq1rb3epFLBJY8ygD9/IP4QB0Ve/qTj0rtPEHhHSbHSJp7ewinaNcs8uZGI9cmvJll05e9fQ9qGaJKzWp8u+JLuGe/naGzFvE8pPmP80kgB+8fQeg7mr8Gm3jaNCtoWN0xMhjT7/wCA746Vd+Lnh240DxggSI/ZbiNXgYD5eOo9uatpcmx0jR76CNZLkswO5MlcFcH17kVvK8VFI5+ZTbZt/wDCceL9S8MWHh/UoZ4kVtjySRsstyARtQk9QO+OvevW/AXgqb7PHfawpLsN2CMMR2AH8Iql8JLC81yYa3reJ1tzi1XBCK3cgH0/ma9cUZGD1pKn7TWSMJ1fZ+7Ef8NNK0/RfFkt1ZK0Bv4/KnQfdcjlWx6jBH416VKu2Qj3rzzTsw3tvMOCkin9a9Guv9Z+FephIqMOVHm4l80kyKiiiuo5gooooAKKKKACnWv/AB6xf7g/lTada/8AHrF/uD+VAElV1/103++P/QRViq6/66b/AHx/6CKAHUUUUAFFFFABRRRQAV4t+174im0zwtougW3J1C7E1x/1yiwcH6sV/wC+a9qXlgPevlP9sHWIj8ULXT5mZVt9MTBLfL8zsenr0rlxjfsml10C19Dxqbb/AGlcoWBReAB23c1z2vO88c1tDk75AgxycDnP51pxPHDHNcc/vSSCf4jx/wDXrM0i4im8R2dttHMyjJOBnOaxp+7D0PWpQVlE9z+Dfh3W/DGmqW06QSXJDGcTkOF6429O/evSPFN/qdpbQiJJpS6bmEQXcB+PAqzYaxNLZ29vDHHb/IBvlIA49PU1Dq2pStewMLdVEQYM3nKwIrzFVjNuVz1VBrRI+dv2i5Li6sNJnntLm2jNyyss5BJIXrkVx3hi8W3t4bplEix4jY4GYh7f416T+1LqsF9b6Ra+WUleZpMH+6qdf1FeM6C91HdlbGAS+ap8yMnjGPWuxJzoKUeh5uJqVKGIVam7SjZnq2q3FnFbQNHcx7p3O7awBxtJyce+OvfFV544dH0/7aHluIJnVkkZdok4xxycEd/z7153bSmF7dpbOOWeG5dny3+sHy/KcduDWujTS3MtwvmLYgMyREjIB4G7sTjGSBWOL99JX0FnOd1czklPRK2nmdjBdrc6BJPJcNDGZZNsjnlV3ZA/XFfQ/wCx54it73w5q/heK4aZbCbz4WY9VckNj23Ln/gVfK7XVvH4al06Vny7ieN8cLggENjoPT6V63+xXqMNv8RvsUM283NlPExUfK20h+O/b0rDApwrKXnY8SPU+vqKV+HYe9JX0hYUUUUAFFFFABTJei/76/8AoQp9Ml6L/vr/AOhCgCzRRRQBVtv+PeP/AHB/KpKjtv8Aj3j/ANwfyqSgAooooAKKKKAClUbmA9aSnwcyigDxr9oDxhpun+I7LRtUi/0CCETSy5+67nA9jwP1rx/4vaxo8Hw9utQ0GOG6gnVVWccZVjgkD8MV037VU4ne4hYbhLrMERGeoWPkV53r17BaeANGsJII5Y5bNGYPyABG2B9eRz7Vyzm20l1dvwOrDUoycnLornza87s5WNCGyTuxyBX0b8B5IrHwrAu2SWSUGQhFyWJNeLeMdEvNLNm06ptuw8kKKhBRS3c989a9r+H2mXzeEdKOm3kdszQruZlLEfhU1lpY78GnKTaPUbPU41m8q+s3tXIym4g5/GrOqXlhHalnO9SOmOvtXHW2ka1HbSPrXiD+0SG3RiKDywo7Dr1961L+Nru1s1aUw4BXco5B7Vg7LQ9OEZNXOQ8XeGYb62m1AaUbSRo22nIO8e49a+brtTHemOFdkqSkMc9MGvqlPDWpwNIbnxNe3e5tyI8KhFX+7nv9a+fvHGji1+IOqQW6liZw0aAcsWAIA98mrppRbOXEqUoq59BfBvwSJvANhc3W7zJlL4YgYBPGK1PFWk6LojQLcXsMc8jbRGWyecAZA6c+tc5q/mab8H1tpFeK4iu4omcsc/KPu/nmue1q3dtWeGG4IaazVy0pL55Q45zz15rd1IRhF23PKlhpynPX4T7D+EGotqXgC2jlbdLZMbcnOSVX7v8A46R+VdTXBfA6WMaddWirtIhicj8CP6V3taUKntIKRzVYck3EKKKK1MwooooAKKKKAG/8vEX/AAL+VZfjf/kAyf76/wAxWp/y8Rf8C/lWX43/AOQDJ/vr/MUAcBRRRQB61EqtdNkA/ux/M1P5af3V/KoYP+Ptv+uY/masUAN8tP7q/lR5af3V/KnUUAN8tP7q/lR5af3V/KnUUAN8tP7q/lR5af3V/KnUUAeEftq6lrOl/DfT5NHmMHm34hmccEKUbgHtnFfKHw10g33iEXHkNcJEVYIfmLTHoPwPP4V91/Hfw7aeJPhzeQXlv9oSykS+WPsxjOTn/gJavGtC0PT7bSP7SsIIoPMDr5sagCOMDnGO5/lXBiU3U5F1PUwnLGl7ST2exTg1DR/D8SvrVzb/AG0oSiYySR/CvqaqfDe1/wCE21WXxJqfh61tbWGUrYb0Uu+OrnjgA8fUVwXje+vDcWMdwIIzcTqkRWTMseT1J6ZI9PWvpHS7C10yyjtbVNkUShVHoBWVGHNFXVkbYqpyydndvqTNHGse2RQfdhk1XnWPyyuxdpGCuOop00oDfL8zGq0zYG0/Mxrrv0POseCftBW8kE+lquWgW58mNjzhGH3fwI6/SneF/DV3fw6HbSQwrp9xExnkziXhycD0yMciuq+Plju8EwXESp563sewY9cjj8SD+Fc54t0rV9O07RvFWly3TW2kWwt7u2UkMUByzj1HX6da8+pS97U9KFX92rHt2iWdpYWcNpZQrbwQqEjjUcACtdWwNz4UDqc8CuF0zxrpK+Cj4juZQsUSDcqnl3Iyqr7n/H0rj7HSvGnxIuJLzVrs6Vph4hs0YkRqe7erEf5FNzSSsZKm23fQ9zsf39xB5ZDqzqAQcg816eVVuqg/hXzN8F9C1rw18XIvDP2yS5sPJN2xIIUqo4OO3zFR9c19NV3YR80W7HHilyySuN8tP7q/lR5af3V/KnUV1HKN8tP7q/lR5af3V/KnUUAN8tP7q/lR5af3V/KnUUAN8tP7q/lVW1/49ov9wfyq5VO1/wCPaL/cH8qAJKLVVZpsqD+89P8AZFFLafem/wCun/sq0AS+Wn91fyo8tP7q/lTqKAG+Wn91fyo8tP7q/lTqKAG+Wn91fyo8tP7q/lTqKAGhE/uj8q+Pv2vYHi+LkcxtVlE2nwMCR0Csw6/hX2HXy7+3fpFzHD4a8TQzSRW6yPYXZU4wGw6c/hJXNioOVPQLtbHzdqUUy2Uiknh2aPI5AwTXI232jMN5nDFjtIb7pAyDXULfJdwTsrMY4htjwPlxjp9fesUwqlvHgrhcHIPIH/66wwzbjaW56VNylTjI+jvhB43i1bRYbPxEiIzIAsxGUY+/oa6HxfeeGPD2mTa5dX0JitwWAUDJPYAdzXlH7Pt1Y6pYTaTcbRdW5MiqTyyE9QPY9av/AB/tVTw28MMa8KPbvXmKny1XC2h7SqP2V4voeReMfFlz408SyatcRmOPaY4Iyc7E9/c1mWMUTCRI5SmDy3Y+gqlpkYKlupA47fWuli05cx+WqCNoizgd9ozu/SvVlyx91HiylzL3uo/whJYfb5otUkZYXQsGU4PmDkrx1JAOO2afcOwuEmmUGAb0hUDbuQnqR9Kk0i3jSGa8dX3TONke3ac+vHT1qOS3utVvGuFjRYgQIxIcbFx1HqM5/OvOqSi5O2y6nmTUebQt/YntxNbx3HEsBjCuuAFYg8MPpXrv7HTC3+LNjpFhZhI4bG5nvJ5OXc4CgDsFBYfWvF76aSyktZh/pVvtCqVz69vX8a+oP2KNFebU/EHil1kEaQx2EW8cFid7498BM1eEhL2kb6oyjzXVz6cKIT90flR5af3V/KnUV7hsN8tP7q/lR5af3V/KnUUAN8tP7q/lR5af3V/KnUUAN8tP7q/lUN2qiEEKAd6dv9oVYqG8/wBSP99P/QhQA2iiigBbNE+yQ/KP9Wvb2qXy0/ur+VMs/wDj0h/65r/KpaAG+Wn91fyo8tP7q/lTqKAG+Wn91fyo8tP7q/lTqKAG+Wn91fypQqg5CgH6UtFAHyJ+1i5t7+OInBfWJZDg4IAiz/WvL/iTMbfR9Gtt3llbeGPpnrGBj9a9l/bV8Pard6lo0+k2k8/mebLIY03bWCKnb1FeWePvD2qarqGlxR2MqxrJBv8AkYgABcjIHH6Vy8v7yCfds7sM/cqP+6jB+Mc9pN4a0a9gRWls5kilH8SkLyMehAFepeA0tLGzito2DRKg8vngqeR+hFeU+MtF1G6sXjayuI4o9TlUIwYkxgEBsDnHzH9K7b4f2NtpenWWmm5mkT7PHLFJIrKcsoZo/m5ypJFdOOpWbktispxDty28/wATvtev4BZsYIpHCnkRruY/QVhN4hs5dPS3j0/UPtqtkxeVgj3z0/WneIrHV9MWDUNLuo7mybPnRvEWdPQrgjI9qWTUdVm09TAqlmXACQKMntkkn9BXm8qaPfjNs24tSja1SO4QKWTgn19DXC6F4Xsr/wCKz69NH5ghurWOHI+UP/XgdK6rTdMTT/Dp1DXbo3N7gszH5UX2AHHArH8Iz3FzFFeRo4jm8QBEK9BsjGP5UaqDaOLEVOaUad9WX/i3D/xSN4pbaG1YjCqTj73YVyOvRXL3SyWkYMi2a7j5e443R/l9a6j4lwz/APCv5bhgZmOsMNm7DHG/9Kpxx31td+ZHEJ0l0vacnHO5M/oajFVGqUJW7mVKklOdO59DfBSLBvX5wsEKH68mvSfLT+6v5VyHwks5Lfw008sYQzy5T3RQAD+e6uxruwkeWjE8nEu9VjfLT+6v5UeWn91fyp1FdBgN8tP7q/lR5af3V/KnUUAN8tP7q/lR5af3V/KnUUAVrlVWaHCgct/KsTxv/wAgGT/fX+Yrcuv9bD9T/I1h+N/+QDJ/vr/MUAcBRRRQB63B/wAfbf8AXMfzNWKrwf8AH23/AFzH8zVigAooooAKKKKACiiigBssaTRPFKgeN1KspGQQeor5nvdGvfDc+ueCbjzTaLeLPaSN/HaSHIAPfG1lP0r6arl/iH4WXxFpyy2xWLU7UMbaQ9GB6o3scD6HBrOpC/vdUa0qjjePRnzZY6PDrnjXTIJSEtrNjcGNVGG2HhR+JGfYGvXLh8DHfvXmsNve6PqzieKS0vYDtdWHKn+o/nWpZeLbUSvHf3PkHqBtLKfp6V5WBrxd6cnqezmGFkrVIfDZHV5VSWYisRtWhnuZPssglaPPA6Zqpq2rNdQeVaRkBhu8w9x6AVStoAFWa1wD/Epr0bWPLuSeKre0OmS3mqYljtibrH93y1LcfTFcfY/FrQbr4XS6lqRt21KSKS2GnKctNIRgcDnaQQSfrWb+0X4sj0fwmmjwMy3uoqyEA8pH/Efx6fjXlXwOt9FbW5L3WpDHDCAwwoJbGSVGe5IAH1rCsrLmsa0tXynofwU+H2ratHbX2sSyrZQMGgtnYlFP94jpn0FfT+g6DcCxjisbRhAo4dsAH3yetcF8I9Xm8WS3l9e2NvoXhXTNir85U3MjNhELAcJ03YHtnBNYvib/AIW4JPiBceOcx6KdEI0oWEmbBB58eAhGDu29dwDHntVYXCKpCVVtaL7/AENveqV6eHW0pJX7Xt/mfQHhLQBY30+q3CJ9rkiFuhBBxGDuIyPUn9BXS18WeGL3x5Z/B+1u/Ad5dW9/B4mLSyK4ESQ/Z+fN3fLszjg9TjHOK+rPhh4gvvEng6z1LVLX7PfbdlwUhkSKRwOXi8wBih7HHr161206cVRjNNa9OpnmeBqYXFVaWrUHbmtZbf1pc6eiiig84KKKKACiiigAqna/8e0X+4P5Vcqna/8AHtF/uD+VAElLafem/wCun/sq0lLafem/66f+yrQBPRRRQAUUUUAFFFFABXO/EjwfpXjrwheeG9YjLW1xtYMAN0bqQVZc9+P1NdFRSaurAfKnj74SeF/D3g66sdF0to5UYmSaRi8uO5yf6Cvm3X7GSzaWGVUYpIdrr/EvUY9v61+hfxK8OPqulzzWoJkMZWVR1ZcdR718dfFXQLhdG067aBY1tohCZEUh2QE7WP8ALHbIrgf7upY9qi41KXunC/CjV10PxLHe+X++XK7SeHU/eU+nsfWvafirpTatoW9FCM8YlXzOAVK5wffmvnqxH2e/jZk3L5i7lHXk/wCGa+k7Rv8AhJPB95pb3TOosg0EzEEqAMYyAM9uozU1qd5cx0UZ2jZny3ZkJOkQwyruAB6mvTNE8Oz3HhG28QWcMd9ZpvS6twP3sBGefcYrzvUbWTT9Xe2mUKYpSpK/U/jXpXwP8RLo+vTWt1MDp16hidDnAkP3Tj07H6061NTiclSmprlZiIXvdaSeLVGaz2M5RhgjjncPUevNWNLsrSOKJomuWEwLxxPyWB+nrxxWK1v/AKa5tZdsPnMfkJyAf4fU9K+lfg14LvLHwa/jPTY9LbxfqNu6eG7XU5CsUMaHBlxg5kOSRnsByMmvNp4Z4iapxlY8JKUpWjr/AMA4Lw58H/Hd9pzXFt4MuoY9oaIXl1FCrdxtDMCOvpX1t8JvCVv4K8C2GhxRxrMFM10UOQ8z8uc9+eB7AV8sfENfHsPwr0tPiG+ojXG168Mn2ps7k8uPaU2/KU6428dcV1EXiT4leHPFfhHUNEmeTwy/h+xW8gutzw3D/NuWNVDOZcbeUHpu4r3MNl9OhXnBS1S3b0foezLKZRwFHGQvJ1G1ypaq1/8ALsfVVFQ2NwLqyhuhDNCJY1fy5kKOmRnDKehHcVNW55rTTswooooEFFFFABUN5/qR/vp/6EKmqG8/1I/30/8AQhQA2iiigB9n/wAekP8A1zX+VS1FZ/8AHpD/ANc1/lUtABRRRQAUUUUAFFFFAHnn7Q1j4ruPhnf33gm7+z63pw+1RL5Kyeei/fjwQeSuSPcAd6+ZH8a/F211+z0CPVrHULieGG5luH09FjhjkJAyMZJ4OQPzr7er5u/aM0ObwLrVx8S7PT7u/wBJNr5N1BaplrZwHAcjtGS/J/hP1rWnZ6Myq3S91XPG3+N/j7ebgQ6O9qyNy8CgJtOC7d+cHC1yPxE+K+teLfGej6XHIlhZ2sqkeSFBklZeGYjggZwB9a838R+MtQ1a1hs4o4bG1ihEXlwjBkAzyx7k7jXOwTPBPFPGwEkbh1PoQcikryi1I6OWEJpwd7H1V4Y+IQtB/ZHihPs0nGybny3/AB7Gu2/tvRY7Uyrd24BGd24fzrzvwjqmh+NfCcNxLFbyTKoW5hIBKPjmki8PeH7VzJ9jhABzg9B+FeTKKTPdp1rLQzfjd40v49EtbjS5GgthdxiNj/y22nceP7vAHvXWaB8dPCc+nwLHodglySGa2CGMK56kHOD+FeGfG7xNa6vq9tplk+beyB3kdC57fgK8+3HHHXtivRw9NKnZnkYufPV5kfZ0fxIsNWuI9Em8F2N1cXKtPZ2qXLP9pYdlG0nd+Feg6J4d8Qaglk118L1sYrjakhk1SNGgRtuSUPzcegGflrkvA3w38X+A/g7FD4FfTrr4jX1slxfvdSj7RZW8i5ENsHG0HgAkkZOTz8uOQ+Jja9Dc+Ak8QPfpq6aPbm7F0zecJfObcWzzupVqajS9o2mr2sellOC/tLGLDxbg+Vu+r/VH2pZW8VnaRWsC7YokCIPYCpa+dvDPir4kaD8dtcstSFxeeErzUGW0tJUaWcAgYeBVBYIDnO7CYzjmvomtqlNU3ypp+h4zhUUVKUWk9r9fQKKKKzJCiiigAooooAr3X+th+p/kaw/G/wDyAZP99f5ity6/1sP1P8jWH43/AOQDJ/vr/MUAcBRRRQB63B/x9t/1zH8zViq8H/H23/XMfzNWKACiiigAooooAKKKKACiiigDmvHHg3TfFNoRNm2vVGIrmMfMPY/3h7V8t/EX4beN9Fku31S1860IKw3VjuaPGf4+6/jX2TQeRg9Kwnh4OXOtGdMMVUjHkbvHsfIejHULawgVXW4jWMKct1wMZrI8WePtK8MqXu5H+07Sy20eC7fX0Hua+sdZ8EeF9WjlW60iFGkHzSW5ML/XchBzXmF9+y18K7u5luJIdbV5Tlz/AGgzE856sCf1pKnNdQdWLPhjxb4g1Hxdrz6le/NPKQkcadEXPyovtzXo3w58Jat9obT49Dkupmh4KqTIhPoo7819b+Ev2dPhT4bvlvrbQ5ry5T7j3l08m33AyB+len6Xpem6XB5Om2NvaR/3YowufrjrWdTDyqaXsi6eIjDW12eHf8Ir8TNH+B9rpPh6Kaz1kamsnlwTqsotfLIwxJwDuxkZrzHxVYfGqPw1qDeIL/UZdIjjP2xHvo5EC5HBUMe+K+wNZ0+DVdKutNut/k3MZjfY5RsEdipBH4Gvlub4e/Efwz/wntrq6f2hosuilNKbT4wsDHz4ztEK8rJtBznJOD8xraODTpyfNblX3nv5Lnyw8qdB0otymtXHZNrXmv06afM5H4Y6b8VbzRZ5PAkuoJYLcETC2uEjHmbR1BIOcYr3f9ni3+JkOrau3jm9uri18mNYFnukmKybjnG0nHFeReEvDPxOuvhdp8HgWLUtL1hfExlMxY26pD9nILPu+8mcDGDn0NfVfhHTL3TdEt01e4tL3WHjU6he29ssIuZQOW2j8v8ADpTpYZRpQq82/Q6eJM9c8RiMH7KNtLStr0e9zYooorU+LCiiigAooooAKp2v/HtF/uD+VXKp2v8Ax7Rf7g/lQBJS2n3pv+un/sq0lLafem/66f8Asq0AT0UUUAFFFFABRRRQAUUUUAFcT8Q/h7pfijRrm1jjjtp5EfYdvy7mxyR9QK7aiplBSVmXCcoO8Wfn741+FniHw5d/Z9Q0m5huGbbbMql43x1ww49xW78GvEjWqXXh/UoZhkbIpVUZG5u5PfIGDX3FPDFPEYpokljPVXUEH8DXHap8LPAmoXU12/h+CC5mULJLbM0RIHThTj9KydF2smdscar+8j4f8ceFtQs/HAh8lpZLiYuqbOWVm46dTyRS6r4K1rQrA6pDbTNbw3BDPGMrGVPQmvtXVvhH4O1S7t7u7hvTPbZ8iRbkq0f0IrdtPBPhm303+zv7KhmterRzfOrHOckHgnPeohRla0i6mNg3eKPgvwf4V8T+M5hb6HotzeSNcqrSxJiNVweXY8KOT3FfSHxM8O/FrT7Xw1p/g+e7hsNP0O3t7r7NdpGguEyHJLEZ/h5r36xs7SxtUtbG1htYEGEihjCKv0A4rlfi94RuPGXg+fT9PuLe31OL97ZSXMZkhEgHG9M4Yf7wYA4ODjFKjglC6T3M8sxkMDivb8qa10a5t/K61+Z8lfE61+JUOn2Mnjq6vLi1eRvshnukmG7HzY2k44xXSaBpPx3OgWVzo91q0eltbobUx3saII8fLjJ4GKp+L/CnxA074TaVp/irTtRudWi128aQqDOPLMcYQqUyAhwcYx9BXe+G/C3xbuPHPhW48P6jPonhuPw9ZRap9rUPDIw374xA3V8EDPGM9e1bRwSdedPn0S37n22K4kcMpoYlUYNyk1y20W+tr6eZ618EIvFUXw/tl8ZXEk+qGaUl5JlkYx7vlyykg129RWlvb2lultawRQQxjCRxoFVR6ADgVLWkVZWPgcVX9vWnVsldt2WiCiiimYBRRRQAVDef6kf76f8AoQqaobz/AFI/30/9CFADaKKKAH2f/HpD/wBc1/lUtRWf/HpD/wBc1/lUtABRRRQAUUUUAFFFFABTJ4YriCSCeJJYpFKujqGVlPBBB6in0UAfIXx//ZFi1C4uPEHwuaG1mcl5dGmbZEx/6Yv/AAf7rcehHSvj7xZ4Z8Q+FNUfTPEmi3ulXaHmO5hKZ9wejD3GRX6/Vn6/oeja/YtY65pVlqdq3WK6gWVfyYGq5gPyM8P67qehXy3em3TwSdGAPyuPRh3Fdl4o+Jc+p6PHBaRNbXLqfOYHhf8Adr7q8Q/sv/BbWJWm/wCEVbTpG6mxu5Yh+C7io/AVhxfsf/B1JNzQ69IP7jahx+ig/rWcoRk02jWFacE1Fn53M25izHJ7k16V8EfhT458d+JNNuND8P3EunQ3cck97Ovl2yqrgt87cMcA8DJr778JfAD4Q+GJUm07wRp8s6HImvd102fX94WA/ACvTYYo4YkhhjSONAFVEXAUegA6VpzGR85/FnTfjWfHeqXPh+81CHRDIv2MxXscUYXYOACRg5zXjXxDtvHNv4isk8Zz3MmqtGptmnmWRtm87eQSMbs19P8A7Q/gLxB4t0GO/wDB1zbQ6/ZjEQuBuDp3EZbKxyej4z2yOteCfEDw54sjbwFb6npGqy6jDo9vFdlomlYSiVtwZhkE/jXLXw1qXtObrsfovDOexq4iGF9nFWi7y5bPRd7u9+uxtS6T+0Rbx75L7WYVPdtRiUf+hV9O+CU1SPwfo8euOX1NbKIXbFgxMu0biSOvOa8m8C+FfifJ8YfFF3q+oeV4CnvZGj06+VbgXQIGPLU5Ma55zxnHQ9R7goCqFUAADAA7V0Sw6oy0lfQ+SzHO5ZlTjGVKMLN/CrX/ABFooooPHCiiigAooooAr3X+th+p/kaw/G//ACAZP99f5ity6/1sP1P8jWH43/5AMn++v8xQBwFFFFAHrcH/AB9t/wBcx/M1YqvB/wAfbf8AXMfzNWKACiiigAooooAKKKKACiiigAorm/iVqV7pPhK4vtPnMFwjoFcKDgFgDwQRWBDq3iLRtb0GG/1iPVYNW2hojbrG8WQORt+v6GvKxWbUsNX9jKL+zdq1lzOy6337JnfQy+dal7SMl1stbuyu+ltu7PQ6K5dvHnhtdQNr9ql2iTyjceUfJD+m+pdY8aaLpepzabcm5a5jRX2xQl9wIzxj25rb+1MHyuXtY2Ttut/6Rn9RxN1Hkd99jo6K5ubxtoEWjW2rm4ka0uJvJDLGSUbGSGHbFJZeN9Du0vDCbrfaRGZ4mgKuyDqyg9RR/amD5lH2sbvXfpa/5C+o4mzfI7eh0tFYUvivSUsNMvA00ianII7ZUTLEn1Hat2umliKVW/s5J2t+Oq+9GNSlOn8St/wNwooorYzCiiigAooooAKKKKACqdr/AMe0X+4P5Vcqna/8e0X+4P5UASUtp96b/rp/7KtJS2n3pv8Arp/7KtAE9FFFABRRRQAUUUUAFFFcd8S9fv8ARl063tLhLKO7lKy3jR7xCBjoPXn9K5cbi6eDoyrVNl+rsb4bDyxFRU4bs7Giua0G/uLHRbvUtW8QW2rWUeGjuIIcEL33Bc85qXRfGGj6tdS2sBuYriOMyeXPCUZlHcZ61nDMaD5FN8spbJtX/BtempcsHVXM4q6W7SdvxSOgorkE+I/hllifzrpUkbaXNu22M/7R7evfitDRPF2i6xqMthZyTCZEMgEkRUSL/eXPUVNPNcFVkowqxbe2qHPAYmCcpU2kvI36K5mz8c6BdalFYpJcoZn2QyyQMkcjegJpuo+PNBsbu7tJmuzPaPskRIC31YY7D1NH9q4Ll5/axttv13/IPqGJ5uX2bv6HUUVwvjDxytjBpE2k7pY7x1kZzCWBizggf7ee1VNZ8VG38caRdNc30OmTWJka2KMCzEuBlP72QK5a2fYSnJx5r2cU+3vdb9l1N6eVYicVK1rp/h0PRaKwbLxdol1oc+sRzSrbW77JQ0R3o3YFR9RTvD3inStcupbS0M8VzEu5oZ4jG231ANd0cwwspRjGory213/qxyywleKlJwdlvpsblFFFdhzhRRRQAUUUUAFQ3n+pH++n/oQqaobz/Uj/AH0/9CFADaKKKAH2f/HpD/1zX+VS1FZ/8ekP/XNf5VLQAUUUUAFFFFABRRRQAUUVl+KtXTQtAutUdPM8lflTONzE4A/M1nVqwo05VJuySu/kXTpyqTUIrV6GpRXHeG4PGV4llq13rlssM+JJLL7KMLGRkAN1zVvUvHPh6w1GSymuJmaJgs0kcJaOI+jMK4oZnR9mqtZezT25rK/Xu/xOmWBqc/JT99rflu7fgdNRWBrHi/RdKure3uppS1zD50LRRlw69gMdSe1Qx+N9CfQ5tYV7jyIJRFKhiw6MemRVyzLCRk4OorrfXtr+RKwWIcVJQdn5HS0Vz2j+MtD1XVV021ln851LxGSEqsgHdSevf8qgn8eeHIdQa0a5lKpJ5b3CxEwq3oWpf2pg+RT9rGzdr3W4fUcTzcvs3ffY6iiue1jxhoulai2n3TzmcRCVVjiL+YD0C46mt21mW4torhVdVkQOFcYYAjPI7GuiliqNWcoQkm1uuxlOhUpxUpRsnsSUUUVuZBRRRQAUUUUAFFFFAFe6/wBbD9T/ACNYfjf/AJAMn++v8xW5df62H6n+RrD8b/8AIBk/31/mKAOAooooA9bg/wCPtv8ArmP5mrFV4P8Aj7b/AK5j+ZqxQAUUUUAFFFFABRRRQAUUUUAcz8TrC81PwhcWlhbvcTs8ZVFxk4YE9aZ4f8GaLp9rHcR2bR3z2+xpJJGdo2K4bGTgdT0rpLy5t7O1lurqZIIIlLSSOcKoHcmqema5pGpCI2OoQTmbf5YVvmOzG7jrxuXP1FefPLMPUxLxNSN5WSV7aWvqvPU6442rCh7GLsrt+t7b/ceb/wDCPeJl8NP4NGjoyNd+YNQ80eXsznOOuanmlv8ASfidcDT9ObVJYtNjjMYcKxARRu598V6lWZHodhH4il15RJ9sliETHf8ALtGO34V5NTh/k9n7CbunHV20jHmslpZ79bnoQzfm5vaxVmnor6t2318uh5Xr2i3+h+CbBb2NRdXOrfaDCG4TK8Ln8K6zRtL1fVvHMmv6rpf9m28dqbcQvIHMhIwenbk/pXReK9M0jUrW2GsSmOKK5RoiJNmZCdqj3ySBirt7NazztpEkkqy3Fu7/ACKwwgIUneBgH5hxnP5U8PkCpV27vkjytLTVxT307vpoKrmzqUkre8+a77J2218up5v4K0q4/wCE5OlTN5lnoLzSQnORmQjaPr1P4V6pWZ4e0LTdBtng0+Jl8xt0ju5Z3PqSa069DKMA8FQcJbt3726JX8kkjkzDFrE1eZbJW/zfzd2FFFFeqcAUUUUAFFFFABRRRQAVTtf+PaL/AHB/KrlU7X/j2i/3B/KgCSltPvTf9dP/AGVaSltPvTf9dP8A2VaAJ6KKKACiiigAooooAKwPGMmoiGGO28PwazaOT9oidwGHptB4/Gt+iscRR9tTcOa1+qt+qa/A0o1PZzUrXt6/pY8w0bw/4m0/TdevtIsv7Le72i1sjKHZAD8xyeM4ziovDOg+I18XW+p39nf+W1pKjyXVwsrBihGOOgJ6CvVKDwMnpXiR4coRdNqcrQd7aWvdva2m/S2lj03nFVqfur3tL63ta29/zPJv+Ea1z/hVy6Z/Zkv23+0fNMXy7tvr1roJ9J1YfESHUra0KwpphiWZsbBJtOAfxxXU6Rrmkau8yaZqEF00BxII2zj0PuODyOOK0K0p5BQp8tpP3eXt9i9unnqRPNqs+a8Vrzf+TWv+R45LoPjO/u7C51K01CaWC8VpTJcIYwN3VEHQYHJrorTRNUXVfGkzWMgW+iZbVuP3uQeBz9K9BorOjw5RpPm55N3vrb+Vx7dn95dTOKs1blSXlfun38jy+68O65/wg3h1YdPd7vTbkyy2xYBiNxPHb0/OtdrLVdQ+IWi63LpM1tAtmyzB2VvKf5+CR35H513DsqIXdgqqMkk4AFCsGUMpBBGQR3raGRUoONpuy5NNN4bPb7zOWaVJJ3itebv9rfqeZ2Gk+K7DRPEf9m20lvd3F/5kOSu548nJXtnpTvA2h69beN11TULO+WGS0ZTLdXCyvu44JHTpwO1el0VnDh+jGdOfPL3NUtLbt9vMqWbVJRnHlXvbvrsl38gooor3zygooooAKKKKACobz/Uj/fT/ANCFTVDef6kf76f+hCgBtFFFAD7P/j0h/wCua/yqWorP/j0h/wCua/yqWgAooooAKKKKACiiigArJ8YaP/bvh270wOEeVfkY9AwORn2yKl1zXdI0NIn1a/itBMxWPfnLkDJwB6CrttNDc28dxbypLDIodHQ5VlIyCD3FZ1qMK1OVOaumrP5l06kqc1OO61OQ8Pah4utorHSLnw2MwbYprs3CiMxjjcO+cVgS6F4k02z1zQLXRxfQ6pMXivBKoVAT/EDzkV6Zc3Vva+V9omSLzZBFHuONznoo9zSR3kEl9NZKzmeFFdwUYABs4w2MH7p4B479a8ipksasIxnVk7XSfu7NWa+Hquu56EMycJOUaaV7N77p3T3/AOAcLb+G9SsvFnhciBp7awsjFPOMbVfDevPU1kX/AIb1yTRPFEKabMZLvUUlgXI/eIGbJHPvXrFRWlzb3cPnWsyTR7mTchyNykqw/Agj8Kipw9h5RceZpO/brFR7dl95Uc3rRalZX0/CXN+ZxV9ouoyeNPDl0lnILW3sfKnkXGI22sMfrWD/AMI/4mt/Dt14Pj0dJo57rzFv/NUIFyDkjrnivWKKdXIKFRyfO03e+2zSTW3VJeYU82qwSXKna3fdNtPfz9DhbDQb+1+ItldNbvJZW2mLB9oOMF1XH1zXdVWF9aNDcypOrrasyz7PmKMoyQQOc4I496ltZo7m2iuISxjlQOhZSpwRkZB5H0Nejg8FDCKUYfabf3nFiMTLEOLl0ViSiiiuw5wooooAKKKKACiiigCvdf62H6n+RrD8b/8AIBk/31/mK3Lr/Ww/U/yNZPiy3mutIaC3TfIWUgZA6EetAHnVFaf9g6t/z6/+RF/xooA9Ig/4+2/65j+ZqxVeD/j7b/rmP5mrFABRRRQAUUUUAFFFFABRRRQBl+LbWC98O3lrc2V3eROg3RWrBZTgggoSRhgRkc9q4JtE8Q6wkLakmqTxW0F8tnPM4t7pgyReV5oiKjdvVgCMZCgkCvUaKAPNpNH157e5vr6LVJ3NxaieGO6YPJbC3i85Y1DAA+YCTjBOGweecq/t9Ye5TTJbfXJZ3024fToYrtg9sTcYt2mIccqpXJJbABBzXr1N2J5nmbF3427sc49M0AeX3Oh67d399ay22o3MMt3bSzXMkjRNlbhCwTEhUoFDEMoUgcHJNS3ui+J47O7sbIamsCRXkVttu23BTdRGLDFs58sPgk5AyK9NooA8+07RdZtPiBl7jUI7CKTNqY42kiNv5YHls7S8HduJyhOcEH09BoooAKKKKACiiigAooooAKKKKACqdr/x7Rf7g/lVyqdr/wAe0X+4P5UASUtp96b/AK6f+yrSUtp96b/rp/7KtAE9FFFABRRRQAUUUUAFFFFABTLgZgkBjMoKn5Bj5uOnPFPooA8ttrDxBFZtYWlrrreHLd4d1pdFUu0jBbfBE6EM8YGzq2cAgMaS90HxLeWEh26vGIrCdtORb51kicz5hDEPzIsfGSTxwSa9TooA8t8R6F4iie4tbNtTXR11CRkWMvcS4aGLaw/eq20Sebxu4JHGOk2p6Fq39k6jcXDa1dXZvYxCVZ382JYY+GjWRdqFwxO0gg88jNemUUAeTXegeKtTvb2DUvt8JubJkhii3PDsNtt8lpvN4/eZJJTcTg7sGvQvBkKW/hbTrdLS5sxHAqGG4JMiEdc5JPXPc1r0UAFFFFABRRRQAUUUUAFFFFABUN5/qR/vp/6EKmqG8/1I/wB9P/QhQA2iiigB9n/x6Q/9c1/lUtRWf/HpD/1zX+VS0AFFFFABRRRQAUUUUAcb8RbbUH1PQ7yy/thI7d5xNLpkUUkyBo8DiRWGCe+M1haXY+KLGC303+zL+MOuneX5MwMUKRTHzQx3cMU2lgM7ueten0UAeV3Gj+I59MjhsrO9h8RpqMUl1fXrtLasQz/vUXfgqAcgALjgGrcWk6/dPaQPa6ta2m+yW5jN62flabz/AJg2SCSpJ7gj6D0migDxbWTNZ3+n6frl5qMNtZpvdVnkeWKMXcnlkbZATujVVJbf8o6A5zuRaHrelW0l5YaffTzTR6l9ot/tbhX3ThoQAG+U7SxG3B6jIzXotxY2VxcRXFxZ2800JzFI8QZkP+yTyPwqxQB5Lp/h7xNcac1pdrqwtoxfvbAXDwMCyRGAECVmGH34DMcc5xU+p6Lr1vp9zGkWtTqfss6RCZ5hNP5TiUORIrqpbbkqcA4ODzXqdFAHm0Wga5DdyalFbXsF7PqMxlCXjFfJazIHG7aR5oXnGcjNV7nQ/FDaJd3G7UReZs0ZTM0jNAIIvPVEEigsXDZ5BODg88+o0UAY3gq3uLXw1aQ3U91NIAxzcx7JFBY4UqWYjAwBlicAZNbNFFABRRRQAUUUUAFFFFAFe6/1sP1P8jUN30Wprr/Ww/U/yNQ3fRaAK9FFFAF6D/j7b/rmP5mrFV4P+Ptv+uY/masUAfN/xt8ceLNM+I+oabpuuXVnaWyxLHHCQo5jViT6nLGuK/4WN46/6GnUv+/n/wBatP4//wDJWtZ/7Yf+iErg6+xwtCk6EG4rZdPI/IMzx2JjjayVSVlKXV9zqf8AhY3jr/oadS/7+f8A1qP+FjeOv+hp1L/v5/8AWrlT0r2XVfDenavqN3pdpaWyfZ7+zMjJZLbi1gaPMmHUfvM9TnpjNOqqNJq8F93p/mLCSxuJT5asrrzfm+/kcJ/wsbx1/wBDTqX/AH8/+tR/wsbx1/0NOpf9/P8A61a/i3w7b6r4x0RtHgtYLLWwqqtqVMUbI2yTBXjgAMfrV/xZ4d0G7luPEFvAselppskiR6dLGFaWKZI8FgGAyrox4zmo5sP7vuLXyRq6WP8AftVfu+b1W9/xX3nM/wDCxvHX/Q06l/38/wDrUf8ACxvHX/Q06l/38/8ArVstpOixfEzwzYWmmlLW4S0eaOZxKku9FJ42j1Oex9B0q/oGj6c+jxvp1yfON7qCtcraIjhVtt3l/Nuyv+JxiiUqCSfIvu9f8hwp42UnH2z0dt35d2u5y/8Awsbx1/0NOpf9/P8A61H/AAsbx1/0NOpf9/P/AK1btp4X8Pw6ZeXws9QvoF06V0drgRssyCMsPLMe5GG49dy4wcnstv4B0qbVBp/2m/Qw3NnDNOWTy7gTrk+V8vBHbJbI54p8+G/lX3IXscxdrVXr/ef9dH/VjB/4WN46/wChp1L/AL+f/Wo/4WN46/6GnUv+/n/1quW/hnRb3R7rWbSTUFtrLzobiBpEeQzZAgAIUcOW6YP3SAai8A6KmuPqnhm4tli1BxHNA8keJIzG/wC8XOMj5GYkf7NU/YcrfKtN9EZL685xh7V+9tq9f+H29SD/AIWN46/6GnUv+/n/ANaj/hY3jr/oadS/7+f/AFq6XUdL0fXJrORpJYLOZ7pbC3t0SKIFZ1jRTIIzt3DnLAgtxkVQvPAMUQnWMah5semR3IQ7D++a48ryyQMdM9+o64qVPD/ail8jWdLMFdwqtr1fa/cyf+FjeOv+hp1L/v5/9aj/AIWN46/6GnUv+/n/ANaumPg7TdM0u+vFjaV202+RopyJvJmiaMblbYoyNxBxkAg4Y1gLE1l4P0SfSdNtr6e/e4F2z2iztvUgLGMglcKd3GCc57U4uhL4YL7l/XQmccdT+OrLa+7fVLv5og/4WN46/wChp1L/AL+f/Wo/4WN46/6GnUv+/n/1q6nRvBOm2PilfMSe5gh1S3tUS4RWjlSSBpGyMYJBA/Cs7VPDWjXGkxTWdpd29xFoP28lZQyzSecUwRt9PQ9hx3MqeHbtyL7l1LdHMFFydV3105n0Mf8A4WN46/6GnUv+/n/1qP8AhY3jr/oadS/7+f8A1q6G78A6Nb30Vi11frLcaolhG7ugWMGFJCzDbljliABjt+ObY+HtGfxvo9jp8z3MTO73kFyjkKsRJZQTGhfKqeAvXjmmpYdq6j57Eyp5hGSjKq97fEyh/wALG8df9DTqX/fz/wCtR/wsbx1/0NOpf9/P/rVe+K+jRWd5b6tax2sFlfDFksEYUTxKo/fHaAqlifu4yMfieIrWlTo1IqSivuOXE4jGYeq6cqstPN/5nU/8LG8df9DTqX/fz/61fSHwS1jUdd+HVhqGq3LXN0XlRpWAywVyBnHfAr5Gr6q/Z0/5JVp//Xaf/wBGtXnZvShGgnGKWv8AmfQ8J4qvVxso1Jtrle7b6o9Eqna/8e0X+4P5Vcqna/8AHtF/uD+VfNn6KSUtp96b/rp/7KtJS2n3pv8Arp/7KtAE9FFFABRRRQAUUUUAeT/tH+Jdc8PaRpC6LqEti1zPJ5rxYDEKowM9hzXiX/CxvHX/AENOpf8Afz/61er/ALWP/IM8P/8AXeb/ANBWvOPhzotjrnh3XLG4jhW7mmto7S4ZRuif94xAY9AQhB9eK+mwEaUcIpyin8vM/N88qYqpms6NKo1orK7/AJb/AImf/wALG8df9DTqX/fz/wCtR/wsbx1/0NOpf9/P/rV2mr22hjxE1lpul29mt7HZCxvTpq3FuCR9x1I438EsPm4rjfF3h620KziSaK7nv5ofPee3ZfskZ8wqUAxk4xjO7rgYrqpyoTaXIlfyR5mIhjaSclWbSvfV/wCfUb/wsbx1/wBDTqX/AH8/+tR/wsbx1/0NOpf9/P8A61amqaWZNZ0vw5ptjax6Xd2tqft32RXY+ZtLzGTG4YclcZwMYqSPwborxS3zNqsFvDFfFreR0EzNb4wwO3AVt2DwcEdTTvh0k3Fa+SJ5Me21Gq9PN/1Yx/8AhY3jr/oadS/7+f8A1qP+FjeOv+hp1L/v5/8AWrafwPpLyzW1rPfvdPFHcW8cjqgWJoVdmLFdshUtyAUO0ZGadP4L8Nw6jfWn9oajJJp8Vy80aAgv5SghgzRBVzk/KN2AQcmlz4b+X8B+yzH/AJ+vt8TMP/hY3jr/AKGnUv8Av5/9aj/hY3jr/oadS/7+f/WrVsfBemX1hZ6naNqEtvqAiitIBLGJDcbm85CxUDCqhOcD7wq7qfhTQ9J8MXOoRw3NzNJHaTW8nn58ovI6NjMY3LlQclRkHt1I54e9uVX9EONLMHHmdV2tf4ntv/Xqjnf+FjeOv+hp1L/v5/8AWo/4WN46/wChp1L/AL+f/Wrotc8G2cmsXYuLy9nubmW/dblRGsUP2fPEoCgZbHONuNy8Gsnxd4V0vS9KvrixlvjNYzWscnnMpWTzoi/ACgjBGOpz7URlh5WXKtfL5fmTVp5hTUn7R2X959r9+2v/AAT0v9nDxb4i17WtVstZ1Se+ijtllTzsEq27HB9MGvbq+df2U/8AkadY/wCvJf8A0MV9FV8/mkYxxLUVbY++4Zqzq5fCU227vf1CiiivPPfCiiigAqG8/wBSP99P/QhU1Q3n+pH++n/oQoAbRRRQA+z/AOPSH/rmv8qxviJqF1pPgbWdSsZPLube0d4nxnawHBrZs/8Aj0h/65r/ACrm/i3/AMkz8Q/9eMn8q1opOpFPujmxknHD1Gt7P8j5j/4WN46/6GnUv+/g/wAKP+FjeOv+hp1L/v5/9auWpU++v1FfafV6X8q+4/G/r+K/5+y+9nUf8LG8df8AQ06l/wB/P/rUf8LG8df9DTqX/fz/AOtXc6r4c03V9Xu7G3tbZI7LXFWeRLJbYW1tsYsgZR+8GFJyemB61iarpGnyfEfQL23tLRNM1UJOsNuVMIdCQ6Dbxjco6f3q5I1KEvsLa+yPWqYfHQ/5fO10t33tffo7feYP/CxvHX/Q06l/38/+tR/wsbx1/wBDTqX/AH8/+tXT+HrDSdSuPCN5qEcJur4Xsk0P2QMtyd8mNxz27ZBxgVn2XgfTbhoLdri9SXybK4kuMr5MizyKpjQY+8N3ByclW4p8+HTacF93m0R7LHtKUKrd/wC8+yffs/wMj/hY3jr/AKGnUv8Av5/9aj/hY3jr/oadS/7+f/WrX/4RHw60ltKJ9TjguGuYUSR15lilVF3SKhEatu7qQDxnnNVda09IZvDcVxblZo72Wxljl2lmjjmAUNt4ONxXI64qk6DdlBfcv66GcljopuVV9Or62/zKX/CxvHX/AENOpf8Afz/61H/CxvHX/Q06l/38/wDrVsa7pul33i7XbWZ2FnpkV3cLDZ2MVqymNgBHuCncPc1LN4L8N2P2u51G+vks45IwuZURlV7bzgPuHzGyQuFA9aXNh7K8F9xTp4+75arsnb4n/m+xhf8ACxvHX/Q06l/38/8ArUf8LG8df9DTqX/fz/61dPqOjaZJbbJ2nsdOKaY08drbqxO+3lYucIWzleSPViQalh8HaO2mWek3VpcwzXeqMkFzHLG7hTbB1JcL86dwMKeecGp9ph1vBfcjT2GPb92s/vfe39XOT/4WN46/6GnUv+/n/wBaj/hY3jr/AKGnUv8Av5/9aoorOE/De9uvsyPcpq8cQl2ZcJ5TkrnrjIBxXZXHhjTNQs44Ltp3vZpdMgS8Z0TyElhzjaqAEDGOeTxz1zc3QjvBfcvL/MypLG1V7tV7X3fn/kcl/wALG8df9DTqX/fz/wCtR/wsbx1/0NOpf9/P/rVpT+GPDaWup3cNxqU4sLcu8AJQiTzhGAXeJc8HkBeCMZNbWn+BdFtP9Ivra7mZVu4ZbRrkEpJHB5i/MsYG4c5A3AHHJ5FS54dL4PwRUKOYSdlVf/gT6u39dTk/+FjeOv8AoadS/wC/n/1qP+FjeOv+hp1L/v5/9atW18E6fcRLOst+sT6daXYJKnDzT+WVzt5wM49x+FSXPg/w1Cl5NNf38EEV/PYqSTK6tGud7KkRzuOPlJXgE7j2fNhv5fwJ9nmNruq//AmY3/CxvHX/AENOpf8Afz/61H/CxvHX/Q06l/38/wDrVo+DPBWn+IdAS/8AttxDLvltmGV2m4O3yAOOjbjn6cV0Fv4Y0a3tJbG5N3qFtam/VYS6JieKBGZgwTcTuJABJAwODzSnPDxbXKrryLpUcwqRU/atJ7e8/wDM47/hY3jr/oadS/7+f/Wo/wCFjeOv+hp1L/v5/wDWrY8R6Do8/h1by1t57S7s9DtbttpTy5d8hQ7gFBLc5LZ5x0rz6tqUKNRXUF9yOTE1sZh5JSqvXXdnpHw7+IHjK48daJa3XiC8ube4vYoZYpWDKyswU8Y9DX1NXxj8NP8Akonhz/sJ2/8A6MFfZ1eFnNOMKkeVW0PtuEK9WrQqe0k3r1d+hXuv9bD9T/I1Dd9Fqa6/1sP1P8jUN30WvHPryvRRRQBeg/4+2/65j+ZqxVeD/j7b/rmP5mrFAHyb8f8A/krWs/8AbD/0QlcHXefH/wD5K1rP/bD/ANEJXB19thP4EPRfkfi2a/79W/xS/NhV6XWNXmVVl1W/kVQQoa5cgAjBA59OPpVGit2k9zijOUdmTxXl5CsaxXdxGsZYoFkIClhhsemRwfWkS7u47ZrVLqdYGzuiEhCHOM5HTsPyFQ0UWQc8u5YN9fE2+b25P2b/AFH71v3X+7z8v4UkV7eQqFiu7iMBmYBZWHJGCeD1I4NQUUWQc8u5dOr6sZo5jql8ZYlKxv8AaH3Ip6gHPAph1LUikKHULsrAd0I89sRn1Xng/SqtWNNjWXUbWKRdyPMisPUFhmlyxXQpTnJ2uXbXXbu10xdPhigWE3KXMxw26d0zt3nd0GTwMdarXWqahc6tPqr3Uq3lw7PJLGxQkt16eua9DbwrpOv3uqW0dvFpH2HWZbOKa3QsJYgkrbSpbll8sc5HDc1kab4ItdS0v7bb3l5BuWOWNLmKNTJE0yxlgoctgbs5xg4IrmjXpbvR/wCZ6U8Di3ZRd1017f5fr5nI2upalaAC11C7twoIAimZcAnJHB9aP7S1H7MLX+0Lv7OCSIvObZnOemcdea7WfwJpeGS21i8eYvexRCS1UKXtlJbJDnAbHHU1leI/Ca6V4cj1VbibzRcJBPbzKiuhaPeDhWJXvw2DjB71ca9KTXn5GM8FiqcW3svMwpdX1aVt0uqX0jbSuWuHJ2ngjr0OBmo7S/v7OOSO0vrm3ST76xSsgb6gHmq1Fb8q2scXtJ3vfUuHVtUIiU6nekQ4MQ+0P+7x0288Y9qItW1WLZ5Wp3qeWWKbbhxtLfexzxnv61Too5Y9g9rPuyea9vJ/9deXEvz7/nlY/NjG7k9cAc0+fUtSuLmO5n1C7lni/wBXK8zM6fQk5FVaKOVdhc8u5Zu9Qv7xdt3fXVwu7fiWZnG7GM8nrjjNVqKKaSWwnJyd2wr6q/Z0/wCSVaf/ANdp/wD0a1fKtfVX7On/ACSrT/8ArtP/AOjWryc5/wB3Xr/mfVcHf7/L/C/zR6JVO1/49ov9wfyq5VO1/wCPaL/cH8q+XP00kpbT703/AF0/9lWkpbT703/XT/2VaAJ6KKKACiiigAooooA8Z/amsb270bRJrW0nnSK4kEhjjLbdyjGceuDXgi2OrrE0K2V+I3IZkET7WI6EjHOMn86+4aK9XC5o6FJU+W9vM+WzPhmOOxMsR7TlvbS3lbufFED+J4ARA2tRAqEOwyrlR0HHYelRCLXxZGxEWqi1J3GDbJ5ZOc529M5r7corf+2v+nf4/wDAOL/U3/p+/u/4J8SKniFbP7EqastrnPkhZBH/AN89KWceI55DJOuryyGMxFnEjHYeq5Pb26V9tUUf21/07/H/AIAf6m9Pbv7v+CfE5PiU2725/tkwuArx/vdrADABHQ8ACiRvE0saxyHWXRUMaq3mkBSMFQPTA6V9sUUf21/07/H/AIAf6nf9P393/BPiKKDXYkiSODU0WJ/MjCpIAj/3l9DwORUzyeJ3d3dtaZ5E8t2JlJZf7p9R7V9r0Uf21/07/H/gAuDbbV393/BPiUr4i8qeLbq3l3DbpkxJiU+rD+I/WmSwa7MrrNBqciuVLhkkIYgYBOeuBwPSvt2in/bX/Tv8f+AJ8Gp/8v393/BPn/8AZa06/t9f1i6uLK4hh+ypGHkjKgtvzjn2FfQFFFeVisQ8RUdRqx9PlmAWAwyoKV7X19QooornPQCiiigAqG8/1I/30/8AQhU1Q3n+pH++n/oQoAbRRRQA+z/49If+ua/yrm/i3/yTPxD/ANeMn8q6Sz/49If+ua/yrm/i3/yTPxD/ANeMn8q1ofxY+qOXHf7tU/wv8j46ooor7k/ES7PrGrXAAn1W/lwCo33DtgEYI5PQjrTLLUb6zuLWa3uZFa0lEsALEqjZzkDoM459aq0UuVWtYv2s73vqW7jUryW8+0rNJCwd3jWJ2VYtxJITn5RyaaNQvxbxW4vroQwuJIoxK21G/vKM4B9xVaijlXYPaS7lu31TU7chrfUryEjdgxzsuMnJ6HuRz606/wBUu7yOzjkYKtnHsh2ZBBLFixOfvEnJNUq6LwT/AGKzXkOpi1S6kVFspbyN3t1fdyHCcjI4Dc45+tRO0VzWNaPPVl7Pmtfv/XkZVzq2rXQxc6pfTjaVxJcO3B6jk9DWtoXjPWdHg8qBo5SJhOskrPvDBQoyVYb1AAwrbgPSuh1fwTYR2cMciz6fqYtb65uI1w8QMDH5FJbOOwPPHJqPTPBOn2l/pd1ql3PPaXN1YwrEkI+d50EhVvmGFA4yOTnpXO61CUdUehHB42nUunrprfur63OM/tbVfNEq6leK4I2lZmG3GcYweMZOMdMmmNqWotL5rahdtJv8zcZmzvxjdnPXHGa6nXvCdnb6dfa5DesthHvREEYytwJink9egX5s9cdq29N8HWDeFtFeWxRr77TbXV45fl7eaUoEK5yABsOcfxdap4ikknbyM44DFTk432V9/wCv6R53Z6lqNkjpZ6hd2yucusMzIGPvg80DUdQHmYv7seagST983zqOgPPIHpXcXXgnSLm8vby11C6t7CGa+V4zbgupt8NhPm5Ug4yTkYqmfA8MoaCzvLya9S2t7x4ltgwaKZgAqkNy4DKccA888U1iKT/4Yl4DFrRdPP8AI5S61TU7oN9q1G8n3LsPmTs2VznHJ6Z5xTm1fVmeJ21S+Z4jmNjcOShxjjnjjjiuuv8AwNZWGn/2xPqUz6csKu4iSOSUSGYxbPlfbjjJOfasH4g2Vrp3jXVrGxhWG2huCscYzhRgcc1UKtObtEithsRRjz1Hbbr3vZ/gZx1XVDCITqV6YgdwTz225znOM9c8/WmwalqMDTNDqF3EZ/8AXFJmUyf72Dz1PX1qrRW3Kuxx+0ne9yaC6uoE2QXM8Sb1k2pIVG9ejYHcdj2p8eoahHIskd/dI6u0isszAhm+8wOep7nvVaiiyEpyWzLEl9ey7/MvLh96hH3Ssdyg5APPIzziq9FFNKwnJvc6D4af8lE8Of8AYTt//Rgr7Or4x+Gn/JRPDn/YTt//AEYK+zq+czv+JH0P0Pgv/d6vqvyK91/rYfqf5GobvotTXX+th+p/kahu+i14h9oV6KKKAL0H/H23/XMfzNWKrwf8fbf9cx/M1YoA+Tv2gkeP4saszoyh1gZCRgMPJQZHryCPwrgcj1FfdctvBMwaWGOQjgFkBpn2Kz/59IP+/Yr3KOcKnTjDk2Vt/wDgHxWL4QeIrzqqrbmbe3d37nwvkeooyPUV90fYrP8A59IP+/Yo+xWf/PpB/wB+xWn9uL+T8f8AgHN/qTL/AJ/f+S/8E+F8j1FGR6ivuj7FZ/8APpB/37FH2Kz/AOfSD/v2KP7cX8n4/wDAD/UmX/P7/wAl/wCCfC+R6ijI9RX3R9is/wDn0g/79ij7FZ/8+kH/AH7FH9uL+T8f+AH+pMv+f3/kv/BPhfI9RTo5DHIsiNtZSGUg8gjvX3N9is/+fSD/AL9ij7FZ/wDPpB/37FH9uL+T8f8AgD/1Jl/z+/8AJf8AgnxbceJteuLqO6m1i7aaIuUfzMFS4w5+pHU9TSW/iTXbexSxh1e7jtkAVY1kwAA24D6Bucetfaf2Kz/59IP+/Yo+xWf/AD6Qf9+xUf2xT/59/j/wDX/VGve/1l/c/wD5I+KBr2sBgw1S5BDSuD5h+9KMSH/gXf1pdR1/WNStFtL/AFS5uYFYMI5HyNwGAfc44zX2t9is/wDn0g/79ij7FZ/8+kH/AH7FP+2Yb+z/AB/4Av8AU+tZr6xo/J//ACR8L5HqKMj1FfdH2Kz/AOfSD/v2KPsVn/z6Qf8AfsVX9uL+T8f+AZf6ky/5/f8Akv8AwT4XyPUUZHqK+6PsVn/z6Qf9+xR9is/+fSD/AL9ij+3F/J+P/AD/AFJl/wA/v/Jf+CfC+R6ijI9RX3R9is/+fSD/AL9ij7FZ/wDPpB/37FH9uL+T8f8AgB/qTL/n9/5L/wAE+F8j1FGR6ivuj7FZ/wDPpB/37FH2Kz/59IP+/Yo/txfyfj/wA/1Jl/z+/wDJf+CfC+R6ivq39niOSP4Vad5iMm6SZhuGMgyNg/Su7+xWf/PpB/37FTKqqoVVCqOAAMAVx43MvrNNQ5ba9z18m4deW13WdTmurbW7eb7C1Ttf+PaL/cH8quVTtf8Aj2i/3B/KvLPpySltPvTf9dP/AGVaSltPvTf9dP8A2VaAJ6KKKACiiigArJl8Q6dHFdSs0u21vY7GXCf8tXKBceo/eLz9a1q4W/8AAzXV5qN+ZGF3PrNvewkXsyxiKNoSQ0YOwtiNuqntz6AHZR31lJO8Ed5bvLG4R0WQFlYjIUjscAnFNvtQtbPTLrUZJN1vaxvJKY/mICAlhx3GDxXmTeE7zQNLvLuaGW51ODH9mXCXDzmefzN6bohGNm4gBiWIAZuQDXUWmmak3hnVvC62sMajTvKiui7YmuJUfzS3y/3iDkZzu9aANy217S5knke5S3SCRY2a4IjBJRHGCevEi/jxVmTULFLW6ujdwmG0DG4ZWDeVtGWDY6EDtXO+IfC76p/ZwaGzlW1sLmBxKMjzJI0RSOD/AHTk+lHhjw3c6JHdiGGwAl021t0iGRG0sSOrFsL0OV55JAoA1NN8RWV3YvfXMNzpcClcPfqIldW+6ytnBB9M5HcCr8uoWEUqxS3ttHIwLKrSqCQBkkDPYc/SvOh4N8QraS2tna2Nhpss650xb9pVhXY4ZoZHiPlAll+RVAwpwRmptN+H92lnapqMem3U8UmmF5Gy5K2ygSDJXPODj1zzigDuotVsptRhsYZRLJNbG5jdPmRowwXIYcdWFMs9a0240lNUN0kFo7FA87CMZDFcc+4NZHhbQb3Sb+LzIrUW8cd2FaOU5XzLjzEUJtxjb3yMHjB61naj4W1NvBlhpkMNtPf2txJNHIbjYsbMz4bDRuHGHwVZcHmgDqtO1nSdRlnhsdRtriSCYwyokgJRwMlSPWmaprml6dHA1zeRZuHRIUVwWk3MFBUZyRlhkjpXIWHhfXdMu47i2stIme31F7sFZTAJxLCUfICHZtJyBzkdxVTTvA+uWkVpayRaVcqq6eXumkYPbm3ZS6INhyrYJByOWORQB3tnqlvNFbm422c1w7rFBNKm9ypIONpIPAzweAecUiazp0mtjR4rlJbzynkZEIbYFKghsdD844NcLD4D1KPVLSa4K3Vvkb1ivmh8jbcSSgqNh353gkZXkdSDxp+C/DOraXrFrcX1vpyJaWk9sbiCQmS7LyI4kcFRgnacjJ5PWgC7F480cxyzXFvqFpAqSvDLNCAtwI32N5eCSTkjggZzWvZ61ayWH2u9jm0oeb5RS/CxNu7AHJU57YJ/MGuF0jwVrNnIxk0vTJVVbpJVuNRlnjvY5XLCPYyFYRyCdoPIAwan07wlrlk9rdNZWN9bwPMkGk3l+8yWscixjKzOhLEFGwCvCyEA8cgHo1FJGMIo2hcAcDoKWgAooooAKhvP9SP99P8A0IVNUN5/qR/vp/6EKAG0UUUAPs/+PSH/AK5r/Kue+K0ckvw38QRxIzubGTCqMk8V0Nn/AMekP/XNf5VKeRVQlySUuxlWp+1pyp33TX3nwhkeooyPUV90fYrP/n0g/wC/Yo+xWf8Az6Qf9+xXvf24v5Px/wCAfDf6ky/5/f8Akv8AwT4XyPUUZHqK+6PsVn/z6Qf9+xR9is/+fSD/AL9ij+3F/J+P/AD/AFJl/wA/v/Jf+CfC+R6ijI9RX3R9is/+fSD/AL9ij7FZ/wDPpB/37FH9uL+T8f8AgB/qTL/n9/5L/wAE+F8j1FXtL1nU9LEi6ffzWyyEF1RuGI6Ej1Havtr7FZ/8+kH/AH7FH2Kz/wCfSD/v2KTzuLVnT/H/AIBUeDJwd417P0/4J8WQeJNdhCiLV7pdrvIP3mSGf7559cnPrT4/FXiKO5kuk1u8E0oTe/m8nZ938u3pX2h9is/+fSD/AL9ij7FZ/wDPpB/37FT/AGxT/wCfX4/8A0XCNdf8xL+5/wDyR8XX+vT3WgxaOECQi5a7ncyFmnmIxuOeBx2Hqaih17WIb+S/i1S5S6kjETyrJhmQYwp9htX8hX2t9is/+fSD/v2KPsVn/wA+kH/fsU1nEErez/H/AIAPhCs3f6x+Hb5nxZc+JNcuZDJPq11I5jeIkydVf74/4F39abD4h1qG1gtYdWu44bdlaFFlI2FSSuPoSSPTNfav2Kz/AOfSD/v2KPsVn/z6Qf8AfsUf2xD/AJ9/j/wA/wBUK17/AFh/c/8A5I+MD4q8QmZZv7au96xmJf3nAQncVx0xkA/Wsy9u7i+u5Lu8uHnuJW3SSSNlmPqTX3F9is/+fSD/AL9ij7FZ/wDPpB/37FCzmC2p/j/wCZ8H1Zq0sRf5f8E+F8j1FGR6ivuj7FZ/8+kH/fsUfYrP/n0g/wC/Yqv7cX8n4/8AAM/9SZf8/v8AyX/gnwvkeooyPUV90fYrP/n0g/79ij7FZ/8APpB/37FH9uL+T8f+AH+pMv8An9/5L/wT4XyPUUZHqK+6PsVn/wA+kH/fsUfYrP8A59IP+/Yo/txfyfj/AMAP9SZf8/v/ACX/AIJ8dfDBHl+I3h1Y1ZyNSgYhRnADgk/QCvsyoo7a3jffHbxI3qqAGpa83HYz61JStax9JkmUf2ZTlDn5ru+1v1ZXuv8AWw/U/wAjUN30Wprr/Ww/U/yNQ3fRa4T2ivRRRQBeg/4+2/65j+ZqxVeD/j7b/rmP5mrFABRRRQAUUUUAZ41vS2iSRboFZLtrNDsbmZSwKdPVW56cU2x1uwuo5WzNBJDbpcTwzwskkSNuxuUjg/K3HXiuRtvB+ox3lrfNcXpkTxBNePbm8zAIWklIYJ0zhlOOuSaueFtF1Sz0i6s7uyZJ20iC3EhmRlkkUSZXg543Dk8c8d6AOn0zVrDUi4spjLtjjlJ8tlG2RdyEEgZyPTp3q3I6xxtI5wqgsT6AVxtx4Ve80vwvY3un288NpFi/icgozfZjGNw6P82PXoD2qLwX4Yv9Gi2vbLEZtEgguT524y3a7wzMc5Y4Kjce2BnigDotB8SaRrjbdPmnL+UsyrPaywM8Z6OokVSy/wC0MitevOF8E38HhzSpLt7nWry2ht4bqxmeFVe3UZeBAoVCN20/OTu2AE4rEn8O6nNqUukyaL59w+nBrLM6bdJ3XMpjOSesa4GY8kYwOOaAPYqK8li0OPUdS1Se+sxZW8Gp3pvNZlnRd0BjKiIHO4AOVfkBRtyDmuk+H95qTmOXUNPY3urQPeTTh/ljCFY4lIPI3KN4991AHbUV514I8P69Z3ms3WoacbNL+xVJILeSGMNcAvuKFMnkMMSSMXPU4xisZ/BeuSadZ20mnXUWmwSTKlparZJcgsE2TuH3Q7xtcboyrchsZJFAHr1FebS+GNSCX0MmhteXj3Ill1F54839r5it9mY7twOwbdpAT5euGNVpfBOpXlveGTSooYDY3v8AZtk0q4spHaMwqACVDAqzArkJnANAHpV1e2trNbQ3EoSS6kMUIwTvbaWxx04Unn0qxXnlh4d1dfF1rfXmkpJPDqUlxJqplTL27QsqRAZ3/KWA24C8bgSTVTUNHv8AWNR8Q2Gh3ai2sxI9rLHL926mIM0QJBUEBW7HHncjg0AenUV4/qHg7xBJp9va6bpN3EsbG4tmuTZLLazB1+VfL+SKMhc/ul3Ficso6+heDtG/suPUJp7WOO7ur64leUEMzxtKzRgt6AHgdsmgDeooooAKKKKACqdr/wAe0X+4P5Vcqna/8e0X+4P5UASUtp96b/rp/wCyrSUtp96b/rp/7KtAE9FFFABWEmtX91rVza6bp1vNZWM6wXlxLdGNg5VWIRNhDbQyk5ZeuBnFbtc/N4euV1O7msNUFrZahIJL62NuHMjbQpKPkbNyqoOQ3TjB5oAVfGXhxreW4/tBliiKfM9vKu8O2xGTK/OrNwGXIJ70+28WaFcyW0UNzO8lwWVU+xzboyr7D5o25i+bj59vNZVv4IYeR9r1d5/sawQ2ZWAIY4IpVkCtyd7HYoLcdOAOcrd+CfP1CK4GpKiLey3bMtticb5N5RJQwKqfusCGDDsDzQBot4x8OqjOb2UAOiJ/osuZSxwpjG3MgJGAy5BPepv+Eo0U20E63MrifzfLRLWVpCY22uNgXcCG4wRnPFYWh/D2z0lIIoH0+OO2uYZoXt9NSGZkjJISV1P7w89cDpnGTVjU/BS3U+rzW+qS2zX5Qxr5eUhwwaVSAQWWQqNwyMjvzQA3UPHml/voNPM3nCwkvEnuLOdbePYxRllITKEFTkEA8Y61qz+LNBt7m4tp77y3tkdpXMMnlgou51D7drMq8lQSwHaueg+HKW2ny2NpqiQQ3Fvc286pZqq7JpDIPLVSAm1iexyPfmrWo+Bhei5tZNVddOke4nhgEI3xTzI6MxfPzKPMchcDk9SABQBq/wDCUabPomqalp7tcf2dC0skUkbwk4Tev31B2sOjAEEdM1j6F41l1N4o3XSIj9ogRpbe9a5hZZUdtiuEXEo2cqRgAg55rWfw1G0WtJ9sf/iaWiWzHYP3YWNk3D1+9nFZVn4FbzYZtR1SKaSIwqEtbMW8bJGHGCu5iWPmHLZ7DAHOQDQfxlpUnkDT2e6aS6ghIeN4vklfaJV3KN6cHDLkHHWpo/F/h547iRb5tsADEm3kHmgtsBi+X96C2FBTdkkDvWVF4Gkxam41gzNY/Z4rM/ZgoSCJwwRsN8zHABbjoMDrmhrngm+j0B7e1un1JraBLSwgCLE0VuJUZgWLgSPhFAO6P7vUE7qAOjsvGPh67tbi5jvJo0tkZ5RPZzQsArlDhXQMcMCuADzxVy917TLLUoNPuZZo5pyFjP2aQx7iCQpkC7FY4OFJBPpXHaV4d1q6fQoNR02OxhsLmSaSSIqokhyGWKRfMkJcyhXJDMPlzuySK1tf8ErrHieHWbjUfkglhmiie3DtE0eeI3J+RWz82Bkn+LHFAF618aeG7q1luYL92ijjjkz9mlBkWQ7UMYK5kywIGzPPHWqNz40UeFLjXYLOJRHqH2JFu52t1/1wi3yEpmPrkgrkdKZN4HH2exFvqskVzYWtvDbStCGAeFyyuy5G4HJBXI46EGrE/hKWTwzPpX9po1zNf/bzcSWoZPM84S48vcMrkYxnOO9AFm28UWSRWceozW32u6UyBdPaS7hVN20OZFQBUzxuYKM5GeKjfxjpckUTaeXuWe6t4SrxvD8kr7FlXeo3p1wy5BxwahPhfUGuBc/2vapLPbC0vlisCsc0IZioRfMzGw3uN2WBz04FV4/BEpELXOsGea1+zRWr/ZgoSGGQOFYBvmY4wW47YA7gGovjDw8yzsL58Q4/5d5f3uW2Dyvl/e/MQvybuSB3pLLxj4evLSe6ivJkjgTfIJrSaJwN5ThHUMfnBXgHniuZ8QeB79NCEFncvqP2NEt7C3CCJ4oPNR2yxdfMfCKAd0fA6gnNP0jw9rV1PoMeo6dFYw6fNJNI0W1RLFnckTr5kh3+YEkJ3EfL94kkUAehUUUUAFQ3n+pH++n/AKEKmqG8/wBSP99P/QhQA2iiigB9n/x6Q/8AXNf5VLUVn/x6Q/8AXNf5VLQAUUUUAR3U8VtbS3M7bIokLu2M4UDJP5Vn3GvafFHE0bT3LzWwuoooIWd5IsqNwAH+2vHWrGuwS3WiX9rAoaWa2kjQE4yxUgVwE3gnV7eyiW1uL66kOii1cXN7vEcvmQttXPQYRuR6CgDv9R1XT9PinkvLqOIW8QmlHJZUJwGwOcZBH4Vcrz7x34Tn1LXNTvLTRIbmW/0dbNLsGNHidXYkFiQwDKwAK56c44rP8QeCtSa6nis7Of8AsUX0ksdjY/Zs/NDEBKqzgxjDrJ6MC24UAeo1UbUrJbq6tTOPOtIVmnXafkRt2D05+43T0rzvVvBOoyWlzKLee5dtSV5Rut5bi6tRAiBSZgYzhxuKtgEjPBxXRaFo95aW17bfZbzD6VDBHNdTRM7uBL8jbOAV3AZ+70x0oA6DStW0/VFdrC484IsbMdjDAdA69R3Vgauk4GTwK4qXwo11pfheyvdPt5orSMDUYnIKuRbGMbh0fDY656A9qr+EvCN9p9o9rLH9kF3oMNrdSrLvZrobwzsc5ZgGHzHsAM8UAdVo+vaZq00kVhLNJsG4O1tIkci5xuR2ULIM91JFadcLcWXiC68KW+hS6EUWwW3WcfaY/L1CONl3xxgHIV1B+/t64PBJGRL4J1K7tbsyaXHFH9huv7NtGmX/AEKRpFaJRg7Qy4JBXhc4BoA9Rorzm58H6y93cX1msdpqc99dkXvm5dIZLZlTnOdvmbDtHQjdjNQ2nhG6muLbzNBi0zSFu4HuNOeZGRykUokmYKSrBiyDB5bblhQB6ZVDV9a0nSTCNT1G2szM22PzZAu4/wCSOa5Hxdbap4r8I6clvoKiO4L+fA/kvJANrBGXzP3eM4O7axAOVXPSXXNN1+fwNp+jNp91d3zWCwzzRXcahZggBEu4jfETktjJOPu0AdwOlV9NvrXUrGK9spRNbyglHAIzg46HnqK4CXwpfRr9rutEt9TL6vLNe2qsmbqAqwjA3kLtVyHEbEDjPXql7Y3+g+AtAhj8mDxBbSGCztxNu8wyEqyA/wAQVW39ONmTjFAHpFFeW/8ACGavp+r3stnb3V28ULrp8hkt1t2j8nYsErYE+N2SVDbSSGyDnEnhLwbqMOqWp1LTVGmRXk1ylvN5AEe6GID91F+7GJFYgDdg85J5oA9OooooAKKKKAK91/rYfqf5GobvotTXX+th+p/kahu+i0AV6KKKAL0H/H23/XMfzNWKrwf8fbf9cx/M1YoAKKKKAOdv/G/heyuYrabV4DLJdi02od22Qhjg4/3SM+taR1vSBB551K1EXkvPv8wY8tDhm+gJAJrlk8H6zFqBvLfUbKFYr1Lq3tFWUwZ/eB2ILHYzCTomFyM45NV/+ED1R7f7PJq9oEtonjsttu2c/aEnUyZbkZQKQMZBzkUAb1l408P3Frc3j38MFrFd/ZUmkcBZW2K2V74w3fpg1aufFXh23uJ7eTWLTz4I3kkiWQFgEXc3A7hecdcc1y2oeAtQvpn1C6vLKa+luZZZYv30UGySOJGUbHDEjyhyTggkY71qR+DfLCxpdRxRDUJLsKkZ+VGtjAEHPbOc+nFAGpB4p0GXw7b+IP7Rij064UNHK/Gc9sev+FJZeK9BvdQv7G21COSWwhWecryojZdwYHoRjB/Gsu68Oa5N4U0vR/7Stkez2xz+X5qJcRKhQAlWDg9GwGwSMdKk8GeF7zw8ptWvoLi0awgt2IjZXEkSbMjJI2kduoPc0AGnfEHwxfT2ix6hHHDeWyTwTSsED73KBMHnOR9ORzW7b6vplxqc2mQX0El5CMyQq2WX/Pf0rk4PBOoNpUlndahalxpcemxvHC33Y5CyscnqRjI9aueGvB/9j+I7i/Jt54TJNJBIzzGZDK25hguYx1IyqgkY98gF6DxXYyWOlXkkUkMOoySoGcgCIRpI7Mxz0xGfzom8XaM0CXVlqWm3FstwIbmU3YQRAoz5HB3HAyBxkZOeKyv+EOv3gGnS6hbf2dapdfYQsJ80NMjr85zghRIwGMZ4qV/BZkvreaW6heGP7KHiMXDrFFLGR1/i8z8MUAbuoeINF08SG81O1h8sIXDOMgPnbx77SfwNQ3fivw3aPIlxrVkjRhS480EjcAV6eoYEexzXLzfD25Om2udRiub+2uHcPIZY0ki8sRIjGNw2VRV5zgndxzVyTwZNDo11Z2LWKPLdRTwgiVBb7IUjGxkYOGG3IOehwaAL83jXRbTU1sr+8tYftE/l2jxzeZ5iiJZCzYHycNwOcjB71tx6pp0hOy+t2xbi5JEgwITnD/7pwefY1y9p4T1KwvYNRXVI7y4iulmlM0JzMn2VIH+6fvnZuHbnHvUXhvwvJc+FNZs70z2i6mXitldQJLe1GRCjDPUAk4z3we9AGhqfjnRLe1sJrG4i1Fr++WyhWKUAeYQSck9OBn3yPWpn8TOmsahbvp3ladpzhLq/luUVI8xh87euMMBmqdn4X1J9Xi1nUb+1N59rimkS2iZYikcUkagAkncfMJJPoB2zUF54T1IeJdW1awj8P+bqGAt1c2Ze5gHlLGVDZ5HGcdOcGgDobnxFodvKsU+q2iO0xhAMg++ACR7YyPzFUrLxr4YurF7xNWgSFLp7VmkO394rEEc/TOfSuXi+GbWotYIbq3u7O2ja1WK6aYFrcvv+Yo43vuLA7gQw29wc2dR8CX1yyf6VZypBcXTQRyNOgaK4fzHDmN1O4NwOxHUZ5oA6W58UaSl9DY21wl5cPdJbSJA4YwlgTlvTp9eRV2w1OK81PUrFI3V7CRI3Y4wxaNXGPwbFY1h4ZmsIEhtZbQINWF8VaJsLHt27Fww+YYGCcj2rU0vTGs9Y1e/aYOL+WORUC4KbIlTBPf7uaANOiiigAqna/wDHtF/uD+VXKp2v/HtF/uD+VAElLafem/66f+yrSUtp96b/AK6f+yrQBPRRRQAVyeu+OLLR/EB0m6tWY+TJIrRzozEpEZCCmcrlVOCcZPtzXWVz154N0O71C4vZ47lmuJGleMXUgj8xojEzhAcbihxmgCjB4384i2GiXa6jK8QtbRpY8yrJG0isWBwuFjfIPTb3yKZZeItVuPDvh69YRR3OoaibaZSnAX97wMHr8i8/WtS88JaLdMJGjuIplEIjmhuHSSPylZUKsDkfK7A+oJzmrNt4e0q3sLCxigcQafP9otwZWJV/m5JJyfvt19aAMKXxhfadPDpl5o1xe3cTW1tdT27xrGbiZMrtDNnbu6nsPWrx8WL/AMI/Z6mml3LzXV59iFqHTckwdkILE7cBlPI7c1o3Gg6ZPeSXkkLGaS4huGPmMMyRDCHGe3p3oTQdMS1gtlhbyoLw3kY8xuJS7OT1/vM3HSgDAHj2A2v2hdJujHbRGXUj5if6GokdCTz8/Mbn5ewz7U6bx9p0TPG9ldCZIpmKfL/rI5TGI+v3mIJHsM1fn8GaDKyEwTqoLeYiXDqs4Mhk2yAHDruZjg+pHTinz+ENBmvJLuS0cyyX8eoMfObBmRdqnGcYx/D0J5IoAzvFvjOTRbq9sbfSjcXNvYNdp5lwkQkIVjhQxBcDbyV6ZFTweLkWA/btOlt545bSGZBIrhWuMYII6gZ5q/q/hnS9WvRc6iLm4UKQIGuH8kEqU3BM4DbWIz71VXwXov2mC4kN9M8PlHEl5IwkaJsxs4zhmXpk9uKAMmLxxcPqsNw+lzRaPLZ/aI5CyF3jM0aCbAPyqA+SDzjn2qWXxkkep3UqW2oTxr5UMNuvlBJWa5aESKSQeWHc4wuQKtS+DLK0sLqPRS0U81u9pGbqaSWOCF2BZEUtwBjIA6cDpVy18J6Nb21nD5Lt9kgt4I2MjZKwNvQnnru5Pr3oAw9T+I0dna2//EluHvZHmje1a4jQh4pREyoScSNuIIC8459q0vEXi/8Asa+e2OjXl2IYoJLh4ZIxsE0hjUAMw3HcOfY5qj4j8F3lxqMd1oepDTgfOLtvkDpJLJvZ1Kt83P8AC3HHua6C78P6feGWS8R5pZooY5n3ld4ifehwOB8xJ4oAyE8bwrFcfa9LureeFZgYt6NvljZVMSkHBJ3oR9T6GpfEHi86Rfva/wBi3l0IUt3uHikjGzznMaABmG47hz7HNSah4Vt7rVbKVfKSzgvzqUqncZJLjGBznAToSMdVFaN/oOmX0881zCzPcLCshEjDIifenQ8YY596AOd1X4gW2maSL+902SEx3MlvcxNcxhozGQG2jP7zgg8duuKZqPjq5WWeDTNF+0TQ6hDZmOW6jRyHk2bihO5Qf4SRg9fatXUvBOgX80ss0V0rTecJvKupE81ZSC6tg8qSoOPanT+DtHnluJpmvpJpdm2VruQvAFcOojOcoAwB49KAMdPiVpchvTDY3M624OzymVjIRKsZHUBfmYYyeRk1duvEuo6Te20GraeoOoXBFuonRFhQLGCrOxCtIWLYUdQParyeE9JWO4g3XrW1wwZrZrtzErBw+VXOFJYZOPU+tWtd0Kx1rylvmuWiQgtCk7JHKMg4dQcMMgdaANSiiigAqG8/1I/30/8AQhU1Q3n+pH++n/oQoAbRRRQA+z/49If+ua/yqWorP/j0h/65r/KpaACmXEghgkmYEhFLED2FPqO6j862lhDbS6Fc+mRQBz+j+Kkn0WHWNZtE0WzuEja2ee6RjLvXcB8vRsdqs3Xi3wzaxWcs+t2SJehWtj5gPmBjgEY9Tx9eK5/w14JutN0zS7CSPQ7ZNPuoJy9haGM3BjjZCX5+8cg5571iahoOt6R4gtEs9Nl1ONVDDbvSGZvtMsoDlWwNm8EFwRnkdxQB2Fp4y06SJ7u8kt7GyEQYPNcDzN3mvHgoB0JTg5OeeOKsWHi3RLzW5tIW9hS6SRUhVpB+/DRLICnttb8cGuePgXUEgk2XljLLsCRF1lQxkTzSK6ujBlcCUDI9D2NX7PwfdRFHuNVFzN/aFreSSvFhpPJhWM5werFSc9s0AdEdY0oTCE6hbCQySRhTIM74xudfqo5PtWMfG2jw3UVtdXNuJLqaRLIQS+b5yqivk4A2khhxz1HPNZviXwJcapqWp3lvqcdqbnY1uPKJ8lyAk5PIzvjUL7cnmrMnhG7hvRdWN5br/ps0vlyRttEUkKRlRg/eGwEHpQBqaD4q0bWtIfULG6SbyrdZ54Y2DyRBl3AEDqevTqQazrPx1p50+wvtUgOn2+pTJFYSeckyz7gSOUJwRjkHp71Z0Hw5caTJHLHeRF49Ht9PQ+UcBoi534zyDv6e3Wsa08FanBfPqkM2kWd2buK4NvaW7pbSMgcNIy7s+YwkPI/ujOaAOtOt6OIRMdStREYWnD+aMeWpAZ/oCQM+9UdE8XaJqxvTb3kSpaM+WZwA8aojNIP9kbwDnoa5z/hA9Ue38iTV7QLawPDY7bduf9ISZTLlueUCkDGQc03U/C+qTTwwzMst3qGpm5vJ7eErDFbGKNJosk5+YRgD35xxQB1GreJLHT77SLYq841OTakkZG2NTgB29izIvHdqi07xjoN3NewSX8FrPZyTrNFNIAVWFirP9OM+wPNZ3ivwU/iDULy+k1a6tZfsscFisEjIkTK3mbnUH5/nCnHooFUrnwPql7Bc2d5qVl9naS8uITHbsHE1wHB3ZbBVRIenJ49KAOni8T+H5bi2t49Ys2lus+QvmDL8kcfUggeuOKRfFHh5oLuddYtDHZsFuG8z/VknAz9TwPXtWRq3hK8ur24WC/gisr77M12GiJlVoCCvlnOADtGcg45I61j2vgDWodRGsSa3bz6lEYGRpVldJWiaTmQM5xlZTwmApAIzQB1dl4q0efQP7cmuUtbIzvCskrDDFXKcY6525HejSfFvh7VLy4s7PU4ZJre4W2YZxukKbgFPfIz09DWZN4Wvz4SGlLcWUt59skuvOZZIxGzyO+UKMGVl34Bzzg561Wj8I65bqTFq1rcyx30N/FLcQtueVYRE4facYIGRjkE85oA2Nb8YaFpdpHO19DO8zAQxRSAtJ+8EZx9GyPwIq5P4i0GCe6gn1aziktBuuA8oXyxkDknjqR9M1yMXgLVbe2ltYdYtHivEiF20ls2QY53lUxgNwDvIIOemfall+HbNPqCie1aKeV5oJpDM8sZkmErqVL7McEZABIx75AOiHjHw217p1nFqkMsmovJHbeXyGZPvA+hye9b9csvhq9t/ECata3luT/aEtw8ckZwYpIo0ZQQfvDywQenPSupoAKKKQmgCC6/1sP1P8jUF30Wprs/vYfq38qr3bcLQBFRTN1FAGjB/x9t/1zH8zViq8H/H23/XMfzNWKACiiigDL8S65a6DZRXNzFNMZp1giji2hnds4GXZVHQ9SPQckCszR/GEd9qE1pcaRqFljUPsMEkoTEr+V5mcBiV4z1Hp741vEOlLrOmvYyXlxbRycOYkjbepGCpEiMpBz6VjxeCLG3jWOy1LU7RI547iARvG3kyJH5W5S6MTuQYIbcO4APNAFbVPHduNMW50ixurtysTuzRgRwLJLsXzPmBycNgLnoCcCtvTPENjqFzDb26XAkkilkcOgHk+W+xg/PB3ZA65wayI/AGlQwpb29/qkNv5UUc8SzKRceW5dC5Klsgk8qRkcHNWNI8NyJNr91esLafWHK7bWYt5EYTaNrMowxJZzxjLd8ZIBR0fxystpfXV/asVW6iWyjtkLPNDM2yFiCerMGyeAKsQ+Lrm40LxHqA0S6sX0cTBPtTIVlZI938DEj3/QnssHw/8M2t1bT6bZDTfIWJWjtESNZvKkWRDJhfmIK9euGb1rRPhy1MWs25urv7Nq+4zQ5TbGzJtZkO3cCQB1JGegFAHP8A/CdW9/qEVtpt9AIRDaySyrbs5DyTrHswSvBB684689Ksx+Pbe4utNSy0XUp7e9upIPtGYQiBFZi/3+g2nKnDDByM4B1tR8M6ffXUVxNJch4o4Y12uAMRSiRT067gM+1UE8D2C37ai2o6g9806ytcEQhnUIyeWwEYVgVdgSQX/wBrgUAKPHOl+QZWs9STeI2tVMA3XUcjhEkjAb7pZh97aRkEgCr9h4ks7u4htRbXcN1JcSW7wSIN8TIoZi2CRjBXBBOdwqlb+CdMiMRkvL+4+z+UtqJXT/R4o5A6xLhRlcquS2WIAGeKgvPDWpXWu6tq8d0un3NzHFbWzwTFiiK4ZpCCuA7AKpUZ4QDd6AEureI76z1DUNNSC3N2JrVbANkCRJjtJbnnaVkJx2Aqrp3jmxSyjW4+130sdg17cXEVssYWMbuTGXLfwEcbgDjJGa3r/QLG98RafrszTi5sEkSNFfEb7hjLDHJXnHpuNY8/gHSLiCztbi7v5bO0jdIrdmjwCyspbcE3g4c8BgDxkGgC9qPizT7O3vZvs91N9jSJ5guxAFkUsDudlUDA5yR6ck1StvGdvNYaxq0aCXTrKwhvYGTh5VkjZ8Ht2ApG8B2L7JJtW1Wa5SaKYXEjQs2Y0aNRt8vZ91iPu5zyCDzV3RvCGk6ZZ3FjGbi4tLizis5YZ2DKyIrKDnAOSGweew6UALp+o6rZyWcfiCSxaTUZBHbrZwuvlPsZyrFmO4AKfmG3P90Vi3Xj8pMs1lpFzqFrMlkYUi2pLm4lkjJO9gvGwYGep/EajeEg0Vur+ItbeS0kWS0laSEtBhWXA/d4bKsQS4ZvfPNRJ4F0uK0S3t73UYPLgt4o5FkRmQwSNJG/zKcsCxznII7UAWLnxjpFvZtdSrdBFN0CBFkg2+fM4B9jj1quPHmiLrVto9ws9reTsiGOZ4g0bP8A6sMocsdwwRtBxkbttE3gXTZpLgzahqUkU32jEJkQJGZxiUrhM5JJPJOCeMDitBfDtvHrv9rW17d27uE+0QoIzHOUG1S25CwOMD5WXOBnNAGQnjBm8fajohks10/ToUNzKchkd8bPnzgksSuwDIwCSMgHsa4/Ufh7pF7rcOrNfalDLb3bXlvHFIgSKZiC7D5NzBiMlGJXPIAIBHYUAFFFFABVO1/49ov9wfyq5VO1/wCPaL/cH8qAJKW0+9N/10/9lWkpbT703/XT/wBlWgCeiiigCrrDBNIvHK7gtu5I3EZ+U9xyPwrhvDvinVmbTI1t9Pj00z2lj5Y8xpv3tosoYOzfwk4wQxI7g9fQnVXQo6hlYYIIyCKrLZafEURbS1Qhg6ARqPmVdoI9wuBnsOKAOXgmW61zXL7UtQvoZdLuljtrWK7aJPK8tWUmMELIZGLDLA9MDGKzU8aa55Novl6VLNqMdpPblFcJbpPMseyT5juYBsgjbuKsMDGa7e703Sp76DULvT7KW7g+WC4lhUyR5PRWIyPwottI0m2Mpt9LsoTNMJ5fLt1XfIDkOcDlgecnmgDjl8X63E9o15DZLapcy2t5cRW7uHlWYxqAofdEGxwxDjJwSOtV9L8ZeKtQtrOf+ybW1h1K4hS1nnVSqBw+VKpMxcqFByfLzyMDrXcPo+kPeRXj6XYtcwszxTG3QvGzHJKtjIJJOcVF/Z2gaY8t79g0yyaWUSyzeSkZeTnDM2BluTyeeTQBy1z4x1SF5bF1sor60d4roiCSQGRpFW3CRhskyBt2Cw6ckDkYD+LNe1bTrm4vDZJZx6Tctc2QjZWkmiuGiJEkcp2j5QcAtjJGT1r02XT9H1G3naWxsbuG8C+cWiR1nC/d3cYbHbOcUj6JoriEPpGnsIQ4iBtkPlhvvbeOM98daAOP1TxrqllHd3iQWL2qy3drBbFXE6SQRu3mO2cFG2dAoIDKcnOK0LPVdZ1DTNfsbu90+wvbeFDBeRKVji82LcpYOTyp78Z4OB0ro20nS2vJr1tNsjdTxeTNMYF3yR/3GbGSvseKkW1spI5dtvbuk6hZMICJABjB9RjigDz/AEPXNUtrtPDMERsNWMx+0PqV7JqECARBx5blg7b+oVipXDHGOrH8U6xZ3lxp2iaOlzeS313I+H8xX8vy8geZMm3cX6gkKBnYa7M6L4XW1GhHSdHFux84WP2ePYT/AH/Lxj8cVZu9E0W7txbXWkafcQLJ5ojltkZQ/TdgjGffrQBxl5421qye4vLmxsms457u3W3j3ecGhiMgJfJXHBUgL757U7U/FHiuyu7TTbaz0/V7yW2a8L2cYSNoxtAjHmTrg/N/rAWwMHZzXcrZWasGW0gDB2kBEYyGIwW+pHBNUB4Z8Ni2S1Hh/SRBHL5yRfY49qyf3wMYDe/WgDC8X+LbzR9csrW1jgmi862S9iMRLRLPJ5anzC6qpznChXLYPCjmsxfHWtQ2i3V5b6aUu4pDbBA4ELLdLAGkYn5l+cMcBcYIyetdxeafo819He3ljYyXcSYjmliQyIuQcBiMgZx+NSNpunNCYWsLVozG8ZQwrtKMcsuMdCeo70AcBf6lq6+B/GMlzqMk95a6h5KyWTtEQNsOVjy5Mf3jxu4JPNLb6p4i0e4vLWKNrK2MMuoW0etXDXMqwxKgePeJCcsxLAl32jsc4He2+l6ZbWJsbfTrOG0OP3EcCrHxjHygY7D8qXUdO0/UUjTULC1vFicSRieFZAjjowyOD70AecyeKZoLyfWJrWa48uaeaCCSZ1MK/YYpNmAcYyxzkHHJAzW3qHiLXtHjgS+k0i9kvo/KsZLWN0RroldkbAu2QQxOQeiE8Z46wafYi5e6FlbCdzl5fKXex27ck4yfl4+nFZyeF9Hhu7OS1tY7S3s5Wnjs7eGOOEzEEeaQq5LAEgc456ZwaANa1mjuLdJYpoplYffjOVJ6HH41JUVpbW9nbrb2lvFbwpnbHEgVVycnAHHUmpaACobz/Uj/AH0/9CFTVDef6kf76f8AoQoAbRRRQA+z/wCPSH/rmv8AKpais/8Aj0h/65r/ACqWgAooooAw9W8T2Gm6kbKWG7kEflm6niQGK1EhwnmEkHk/3QcdTgc03RvFVhqmqCwhtb6IuJvJlmiCxzGGTy5AvOeGx1ABB4Jo1bwtYalqT3ktxdxJOIxd28TKIroRnKB8qW4P90rkcHI4qXTvDlhY3NpcQvcF7X7T5e5gQfPkEj549Rx7etAFEeN9JCSSvBfRwbS9vM0Q2XSq4Rmjwc4DMv3gpIORkc1Zk8VWP9rrpMFrfXN0Z5INscYwCgjLsSSAFAlU+/OATxVNvAulPby20l3qDW/lPDaRl0xZK7Bm8rC56qv3y2MY6cVc0jwtZ6fqS6l9svrq7DzSPLO6ne0qxhiQqgDiJcAAAc8UAYuveMr3SfEV/azpaxRWsLTW9nJC6zX6LEXLQzFhGSCCCmCQFJJGRVtvHmn29ktxqGn6hZbbOK7uPMEe2BZCQgZt+Msy4GCeozgZxd1fwrbatdM2oalqVxZmTzfsLOnkh9pXcDt3jAJ43bc84qNfB2ntYTWt1eX100ttDbmaRkDqImZo2G1QAyluuOwyDzkApt8RNBXTLbUmWf7LLc/ZpZBJCVgkyBtZhJhz8w4jLnHNVV8fXLPaSHw5qKRST3sLxgRvKwgONyYfaBwc7iPQZ4zd1LwHY6l5bX2ranPIsJgd8QIZELh8HbEAvIH3NuRw2au2/hOxhuvO+13rqJLiSKJmTbF5/wDrAuFBIzkjJOCfTigCvc+OdGtr6ztpluVW9tmuLaUhAJQIzIQFLbydoPO3bnjOeKjs/Hmm3FxHEdN1eAM8AMktuqoiz8QuTu6MeMfeB+8AOajT4eaMs6yC71DYoXEe+PG5YDAGLbNx+QngnaDyAK0f+ET0zaR5lzyLMffH/Ls26Pt3PX19qAJ7jxBDHrMumQ2GoXbQKDczQRBo4CV3KrchixGOFBxkZxmsiH4gaTPEwt7HUJ7pbiS2a1hEUkiukfmEFlcp93n73XjrxV/VfCtrf3d9MNQ1C0j1GLy72C3dAk/yFAxJUsrBcDKlc4Gc4qvpXgjTNPuUuhdXs8ysW3SGNQf3Pk/dRFUDb2UAZ5oAZD470qW385LHVPn+zm3Q24D3CzkiNlBPAJBHzbSMZIA5qSHxvpD2l1PJDewtZwPNcwyRDfFtkMbIcEjcGHYkYwQar6t4JjktrCPS72e2ktjZReazgssVu5YFcqQX+Y9Rg+lOufAWmTwGJtR1RPNikjvHSRA12HfzCZDs4O4k/Jt646cUAa2i6/a6tqN9Z2tvcgWUpheZguxnU4ZRhiwI/wBoLkcjI5qhqniK6tF8VMkELf2NaLPDkH5yYmfDfiO1S/8ACKQ/25JrP9rakLt9ih1MS7Y1ff5WQgLISMfMWIGQCM1au/D9jdDWRI84/teEQ3OGHChCny8cHB75oAzP+E2s49Hur6403UIns9n2iF1jjZVdNyyZZwoUj1YHPGM8U5fHnh86YNSM0y23mBdxj6KYfO8zr9zZzn8MZp2qeC9Nv7pbo3V7BMskcgaNkOCkbRgYZSOVY84yDyCDSQ+BdCjWNGFzNEmmjTvLklyGjAxuOBnfjjdnpQBd8J+JtM8S2082nscwOElQyRuVJGRzGzLyOeuR3weK2qoaFpraXZm3bULu+5yJLhYwwGMY/dooP1IJ96vGgAJpjNQxqF2oAivH/ew/Vv5VWu5OFrF8a+KtK8Oxwy38/wC8O4pCnLvx2Hp7mvMNX+LepTyEafptvBGDwZmLsfrjArzcZm2Ewj5aktey1Z7WXcP4/MI89GHu93ov+D8j2DzKK8RT4qeIAPmtdPY+vlsP/ZqK4v8AWXA939x6f+pOa/yr7z6Hg/4+2/65j+ZqxVeD/j7b/rmP5mrFe+fJBRRRQB55/aerWeoS6qdXuZ0fX3077DKEMRi6DZhQwZcbs5PAOfZ0nj+/gsdIvbjS7PbfrbzSQQTyyywwzMqq52xbRgseWKg4wDXV2/hrQoNWm1aLTYRezMzPKcn5mGGYAnAJHBIAJpk/hXw7O9q02k2z/ZYkihBXhUQ5QY6HaRkZ6HpQBzEvjrW1hkuE0GxMAtLq8Qm/YN5dtLscEeX95sgrgkdjip9R8Z3UmsT6PZW6lZra4W2uofMcxTpFv2NlPL3Y/hDEjAyK6g6Fo5i8o6fB5fkywbdvHlyndIv0Y8mqjeFfDLXs0zaTaG4nV9+RyVddj4HbcpwcYz3oAz9SuNWmvtF0yDUJLWS806dpZAgyJFEWHwR1G5uOnNZ0/jTXFuJI7bRLGSLfeRwySXzKzG2bDFgIzgMOmM4PXiu0j0+yjktpEtow9rGYoGxzGhABA9vlH5VD/YulZz9ggzmVvu95f9Yf+Bd6AOZ8SeKPsMOlaxDaXExm0ya7S3+1eWh4iIVhggn5+D259aJPGt3YzXkOq6XBG1rJNCXguC6vKsSSxoMqD86uR7MuOc10tzomk3MEME+nwSRQQmCJWXhIztyo9vlX8hRc6LpNyztPp8Ehe5S7bcuczIAFf6gKPyoA5DUPGmqDSrmZ9Phs45Uu7a2ljuC8sd1DFIzbkKgbcxvg5PQZHPDrnx7Np+nEXGltPeW+77QiOSfLCp5cgAXJ3mWMYA4y3XFdPL4e0H7fcX8unW32i7RopXYffDjDDHTLDgkcmnr4f0Ued/xLbZvOtVtJdyZ3wrnahz1AyaAOTuPGWuXOmz21voy2epJa3Fw7XLSQoIowo3xh4wzElxgMoHynnpmbWfEk+k2ek6i0M95cNpDzmP7T5UcjZgB3LgjOX4Pbnjmts+E/DM9lBbNpsM8EDOYtzs5BbhhuJyQcYKk4OOnFX7rRdKuo4o7iwglSKIwxqy8KmVO0e2UX8hQBzupeINUfwrrEzRxWWo6fepasYJPMQ5aM5BZR1WTHI65rM8R+OtYt9InvNP0+yRbgTjTpJZ2JLQvtfzVCfLkBiME9gcZrtrnSNMuLW8tZrOJ4b199yhHEjYAyffCr+QqsfDOgme8nbS7cyXqNHcEgkOrfeGOgz1OMZPJoAo6X4g1CTxNLo2qWNtZMsW+MiWQtPhVLNHlArIC2OG3DHIGa5rxB401ybwxNNp9ra2Ut/afadMm+0FmEfmxo3mDYQj4kBGNw/LntdM8O6Npt59ss7FY7jZ5e8uzELx03E4zgZPU45psXhjQIjdmPSrcfayDMMZDYbdgDsN3OBgZ5oAxdW8UX2j6taaFbaVd6pNFbxSXUipI5w7FRhkjK5+ViS2wYrOi8ba3qeoWdtpWn2EQj1f8As2+M9wxBkWOR3EeEOVwikMcZPGODXY6poelandwXd7ZrLcQcRyBirAZzjIIyMjODxUEvhfw/JHGh0uACNY1TYCpURklORzxub8z60AcpffEDULXQYdYbSbR1kEkwtY7iWSfyEbaz4SIgc85YhRwCa7jT7+K+M4ihuo/JfYTNbvGGPqpYDcPcZFULzwp4cvIYIbnR7WWK3V0jQr8oVjllI7gnnByM81tKAoCjgDpQAUUUUAFU7X/j2i/3B/KrlU7X/j2i/wBwfyoAkpbT703/AF0/9lWkpbT703/XT/2VaAJ6KKKACuf1qKRvGnh6VY3ZES73uFJC5RMZPbNdBVPR9Ts9WsheWEjy25YqrtEyBsd13AZX0YcHsaAPO9Tk1DVILm2utS1RNVGqw77JbceVbRLdrskjOzB+QK24sc5J7cJfan4ktI5rWfUtWQWxu00+ZLYO97cJKRFHJhCCCu3oF3ZJzxXpWoXlrp9qbq8mEUKsqliCeWYKBx6kgVPQB5TrOueK4L3VIra4uZ33I0zorCKxi3KGXb5RYMAWwymQEAtgYqz4je9uPA/h251K8srpl1VXe5lspLmER7ZgpdMIzcFRnC84NehXOp2FvIsc11GrtOtuFByfNYblU46EjnntVugDy7Uda8RQ3Lr4cL3GnCzzA0NiY4jeiIlYUXBKxEfPzn5gFz81U7a516W70jUn1u7u1jluY7ZYS+x5TEpSKYtChOXDDoAAcZzXqMmp2SavHpJkc3jxGYRrEzBUzjLMBtXJBAyRnBxmrlAHlvhm98Vak1jDca3cCO4vFW68mM+bAfJkZ1YvCoQbgnABxjGea2FM+jeONO0exuLt9PMe1bSIYERO9mkfKEOpOOQ6lTgYNd1UH2y2/tD+z/OH2ryvO8vBzszjP50AcHDJFYTays+mC48WG5uZ7F3tGkMi4PkFZNuAoTauMjBBBqvY32u3jwWthrGrz6fLeWySXslsqzKzJKZoxlAAo2x844LEZr0uigDzRp/FqRvPDqepPLKdRCxyW6bEEEuYcAJnLKNuT94GoD4j8TFbma4j1RLX7O2op5VvtdYZiqRRZKHBT52bgsBg47V6lUF1eW1rLbx3EoR7mXyoQQfnfaWx+Sk/hQB43cTazfabLJqkd1cyx2l3DFN5LsZI1urZ1Odilvlzg7RkLmu51/UrqDxd5d1f6nZ2iW8clhFaQB1vJCW8xWOw8jCALlfvZ+nZUUAeT+HdV8Uardpafb9Uhsrm9gYT+XuljjeGcuhdoVUEOiZwCFJxnmh9W8UafoiXV5rGpZntLd5ZZLVMwv8Aa0ibaAnUxk5BBz1Ar1iob21t7yDybqFJo96vtYZG5WDKfwIB/CgDzM+INcsrO7kW+1O6sZLa+TSrh7QtLPKFjMWQqdd3mBcgAgd63PDWpanJ42uLS6u7u6ie3D7QmyO2wqfK6lB8xJYhlcg88DFdfd3lraKWuZ44sRvJgnnaoyxA6nGR+dPtpo7i3juIXDxSoHRh3UjINAElFFFABUN5/qR/vp/6EKmqG8/1I/30/wDQhQA2iiigB9n/AMekP/XNf5VLUVn/AMekP/XNf5VLQAUj/dP0paivEmktZY7eZYJmQhJGTeEPY7cjP0oA4rQvGBXQ4yLOVxEmngNNdGR2+0ybMsxXJK9c9/aoR4w8RXWvWGmwadp1pK+omG4t7maUTLD5crA48vHPl5DKWU9M9TW/YeDtBt7fT1nso7uexgjhSeUfM2w5UkdMhuR6Z4qZPCfh1FYLpcQzMs+7c24OudpBzkAZPA45PHJoAx/EfjK90vUr+2h0lJ4rWWC3Rg8jPJLMuV+REY7QM5xk+grPTxr4gW6ubm60aC3soLCKZ4JXkjm8xpmjyAyA7TtyM4OMcV2l7oulXsd3HdWMMq3m37RkcyFfukn1GBg9Riqr+F9Akjjjk02ORY7d7Yb2ZsxN1U5PzDJJ5zjtQBl3Hiy9bXm0iy023dxeS25kluCqhY4Y5S2ApOT5mAPbrWUvxCvY9OiuLrREWa8tba4sYoJXmJ85ioDhY9wIIz8obI9663TNA0Kx2Gx0+3jaJ3IZeWDMoViSeSSFAJPPFE3h3Q5rT7JJpdu0H2dLYJt6RKcqo9MHkY6GgDjdc8aa5PoN39g0z+z7u1tUnu2uGaN4w0rIhjR0y2fLZvnC8Ed6t+L9c1zTPGgNv5c2n29jC4tvP8vzZprgQgt8h4GQeCPxroZ/CXhy4S2S40qGYWyGOLzCzfKTnBJPzDPPzZ55q7c6bpd/Kbme1guHZUTeRnIR96j8HGfrQBzDeM9Qty813pdqLVZ5rINFcsXNzFG7t8pQfuz5bAHOehxg1DZ+NdZadPteiWUUG+yMjR3rOwS6O1MDyxllbryBjoe1dO/h7RX1KbUn02BrqdGSSQj7wYbTx0yRwT1I4zT20fR1wGsrddxhUZHUxHMQ/wCAnkUAYGueK9Us9cmsbLSLW4hhura1aSS7KMXnHykKEPCkjPPTpzxUdt40vHijjm0qFLuc+TbItySksyzmGRQduQFwHzjO09OK6iXStOlneeSziaV5Y5mYryXj+431Has4+HrF9ds71WiEWnNLLBbJGBsnl3b5C3XJDNxx1J5oAz9f8ZNo1ze29xp+6S1Jm2rISXtViMjSgY6gqU2+uOeayrnx/qtvok15L4fMV1GS0cEqXKm4QJvby1MO8kdCdoUdd1dWuhQyeI59avHS5ka1+yQoYgBFCSGdSf4txA69gBiq/wDwhnhj7Ilq2kQtAjllRmYgZGCvJ+6RgbentQBBoniafUn1K5NpbW2m2KKfOkuCHYtDHLkjbhVAfBOT06Vztt4013VtSs7PT7K3iuUvzEyyPLHBcRNbPKjbniD4yOy844JFd3b6TptvbXFrDYwJBcACaML8sg2BMEd/lUD6Cs0eDPC4tTbjR7cIWDkgtv3BSoO/O7IUlc56cdKAMG28fXlzbS3UOjwrFFFbhw90QxmmkaJVHyY2h15Y/wAJyB2pus+Pr3S7a4WbTLWW+sZWW9t4ZpZCY1VGLx7Yydu1xkuFAPBNdcuhaOttNarptsIJoEt5Iwg2tGgIVcegycVSl8G+F5beG3l0W2kjiDqocE7g/LBiT8+SAfmzyB6UAY9r4k1PUvFGkfZ44YNHuLq7gUiTdLMYkcHcpXCjcuRhieOa7Q1mW/h3RLbVn1aDTYI71mLmUA5DEbSQOgJHUjr3rSagCOQ1z3jTXYfD+gXOpzAMY1xGn99zwo/Ot6WvHf2hryQQ6VYA4R3kmYepXAH8zXBmeKeFwk6sd1t6vQ9bI8DHH4+lh5bN6+i1f5HmkkuqeKPEaedL599fTrGpY4ALHAA9AK9CHwR1rHOt6eD/ANc3rhvh7/yPmg/9hCH/ANCFfV1fJ5FltDHwnUxCbd+59/xVneKympSo4RqMbdl6HhX/AApHWv8AoOaf/wB+3or3Wive/wBXMB/K/vZ8p/rnm386/wDAV/kV4P8Aj7b/AK5j+ZqxVeD/AI+2/wCuY/masV7p8qFFFFABXner+KNQt59dmOuW1rc2ErJFpLxIW8hSmbg5+cgqWO77oHGMjNeiHpUC3NpJdCBZoWnMQkCBgW8snAbHpnvQBwsHibU9W14Wum6rCLBr24VJ4YVk8yKOCF1Cscggs7fNzkdPWsxNe1mC0sNVuLi1e7vdHinmvTZoDZpJNGHIxyUQEtgk88ngV6oAAAAAAKbuTf5e5d2M7c84oA88ufF81k9xaxeIbPUS0Nm1hOFTN0XuHSUqE4faoUEqMDrxmsW88X3mjWcVvp98PtEV9cyywSGPbKn21kZMtl2YD+FANo5YgYB9WgurSW9ns4mBntgpkXaRtD5xzjHOD0qW4kgt4JLi4eOKKJS7yOQAqgcknsMUAcYuq60fBuq6w+sWkE/2qaG3NwqQwwJHcPGPmIPzFQOWyM44xmsaHxnqky280eomN1jgNpaTwRCTVS8hSTG0kHaBwYzjncflIFenKUkjDLtZGGQRyCKXavHA46cdKAPNZNeubyGKe41Cyvr4atEraO8EZexImKrj+INgD5j3OVwKybbxN4j1O0sr288R2em2w1G2+1G3uYXe1LiQNDKpQeWgIUAPls5yTxXsG1ck4GfXFG1eflHPXjrQB5Pb+Jtbt5dNsNP/ALI02B3mdPOkjtorpvtciMgBU5IUAkIQxL55rd8OeKLptM8RXGoakt4+nIZjJaRxzQoDvIWMoQSQFGUkwwPUkEGu7KqcZUHHTio7ee2meaOCWJ2hfZKqMCUbAOD6HBB/EUAeR2HijVr25jlm1Sy860mvI7S7mnjML7rRJELtGAjYLHO0EcdTgmrKeNtUexEiawI3ggL23nQwv/a04kKmFGQ7XAwuDHgneCQMEV6kZrYXK2ZkiE5QyLFkbioIBIHpkgfjUu1ePlHHTjpQBxHjHxBqWm+JLG2t72NEmgwlnF5bztKd2CyN8xTgfMh4Ocgjplf8Jve3drG1vq1pFbNa6f8Aa79EVks3lMomZiflBBRVweFLcivTMDIbAyO9G1cEbRg9sUAeZ22oanb+JbvULPXkv7Q3GmwOViRkullyjPuHA6gjZgZHcHAseIvF2oWnjtNNsb6AQLIbe4huNirGTbtIsgUZkK7gMuSq9QATzXobMkaFmKoo6k8AUy6nt7WB7m6lihiQfPJIwUAe5NAHOfDbWLjWNElkur37bPDOYnnQxNGx2qT5bxfK688HAI6EZBrqKiE9utyLMSxCfZ5giDDdszjdj0z3qWgAooooAKp2v/HtF/uD+VXKp2v/AB7Rf7g/lQBJS2n3pv8Arp/7KtJS2n3pv+un/sq0AT0UUUAMuI1lgkiZQ6upUqehBHSvLNK8G6tptlp1nBo6pPFb2q2dzFLGqaa6tmfI3Anfz9wNuzhsDmvVqKAOCuPC15/wr/ULFdPEmp3d4ZZV88B5kF3vUFyeP3fQZ46cVnt4a1Hyt8nhuabR2uZ3h0MXEStblkQI/wB/yxhlkbCsdvmZHORXptFAHlVj4FvluzFqWjxXc09/ZXV7qCugW4RIFSRW+beTvDEgjBDd8kVty6DqaeDdN02bT2vYLS+ka505ZUzcW2+Ty4wWYKQAY22sQMLj2rodX1xrPUk02y0y61O7MXnSxwMi+VHnAYl2A5IOAOTg+lTtr+ipcXFvLqtnFPbR+ZcRPOoaFfVhnjrQBy/gnwveafrsmq39jEkzacLeKQuryRL50rLCWySdqMgz044JxWHD4E1KLS42j08i/XS7f5vtWT9tSXJcndguF43+nAOOK7eXxl4XjlsY/wC27JzfXL2sBSUMGlUZK5HQ9PzHrVhfFHhtljZdd01lll8mMi5UhnwDtHPJ5H5igDnPClrNc65q4s7pJLHTPNttMnWTenmSnfIOOD5Z2p3xgjjkVzy+E/ED6fN9m0ebTbhrGCG+YTwu9/IswaYglmB3rnmTGc4YCu6vfFuk2XieXQZ5Y4nt7P7ZdTSTIiQxkkLkE5OSOw449avxeINDlNoItXsXN6M2wWdSZhnHyjPPPFAHj+tWdjp2saXp+tR3stvDHFMLW6S1a5jP2hnCQosqqAcKpESykrhcLgZ29Q8Fas1nZFrW8YPLdNdpaNbvP5jTEwy5nO35U4BB3JkYHXHc2Gvte6pew/2RNDY2M0kMl/LNEIwyAE8btwHPXFSxeKvDUkdtJHr2mst1IY4CLlf3jDGQOeTyPzFAHCyeEdYfUtWk1D+3rp5hKqz2r2arcQtjZGSxDkqP4G+TIPODWldaFqU/hLQLa+8PR3Qs75pbjT4GjjBh2Sqo2tIUz8y5QOVySAcV0yeKdFVHa9vYbAC8ks0+0yqnmSI2Dt55FPvPFPhuz1I6bd69p0F4BkwSXChx07Z9x+dAHB2XhHxEuqaXJfNqQhiRDbfZnt5P7PxI7GNmkO/G0opMZO4KVPAGSfw3qreHo9M/4RR2u5JVXVL0ywSm6YK/79A8mGO4g5kGVDcKSBj0m41TTbdLp5762jW0x9pLSAeVkZG70yCDz61Tk8UeG47e3uJNe01IbkZgc3KASDdtyOeeePrQBxOj6L4ut47O1vLG4lcz6fcT3P2yMqoiiVJVPzbi2VzwMHOc54rOPhHxB/Zq2q6ZeR6bHdl3t1Fo13c5QgSSBnMLlWx8xKseCRlefRpfEukr4it9Ajuo57+UsHjjdSYdqb/nGcjIFbFAHA+JvC81zLolwuly6pPa6ZcWfnztEZ4pHRQjsSQDyGyVzyeBism98F6xb6cbTT7WWOxaOya6tYXidrlkR1l4lJRjkxk7+G29civVKKAM3wvZyWHh6ys5Wu2eKIA/ayhlHs2z5eOnHHFaVFFABUN5/qR/vp/6EKmqG8/1I/30/wDQhQA2iiigB9n/AMekP/XNf5VLUVn/AMekP/XNf5VLQAU2RtkbOc4UE8DP6U6igDxqPxhrGqXCMPEj2WnLeWdx9rHkZSKUyq0cmAUQZVflYswJwxzxWr8QH0geJ9Ze7njXVk0W3bR9kgFyZ98+3yQOSS2zOOMdeK9IvLqzs0j+13EECzSrFH5jBQ8jH5VGepJ6Cp9q5BwMjocUAeXHxlr8Go6q2o3VlaRWaypLaiWNriILgJMsRAPzEhizNsCnPGDWVH4v19p9PvHVruSH7fby3kDJIkNur25+0MBtWTarH7gwewxmvZT5fmBTt3sDgHqR3/nTsADoAKAPLZNc1eMaoNIvbS1hgj1G+MkNoh+0tC8W0k9PmDHcQMnPBFdHq+q22m+JtM1XVruKxsp9KmTzZZNsfmlomC5PG4jdgdTg4ro9P1PTr+V4rG6juCkaSEx8rtfO0huhztPQ1bIBGCAfrQB5foWpeIrDTrKH7Z5MNjDpiyWz24LS/aHKuHZvmGBgjGCCOc9Kdo3iDWra1t9Nsre2V7wvNYxwWyoqpFLJ564HGSFTn1kzXpFjeWd9AZ7K5huYg7Rl4nDDcpIYZHcEEGp6APLtA8T+J9UtbXOq6ahvL2CF2gkjnlti6SNJGUCgJjauA+WB3ZzTIte1G+1NdOuNQtdQuY9TVY5ooYZo7cMk4UxsOUkG0ZVxuHOCQa9TCqM4UDPXiq1jf6feTXMVldW88ltJ5dwsThjG/wDdbHQ0AeeeF9f1pdL0DTxrf9qT6rBCsV08aM8MsfNyj7RgkJ/e5yDnmtDUr7Uv+E4utL02e3083V3DFLcpaI0pX7K75yeCQVABbOBxiuwOl2Z1ddVZHa5SIxIWkYqgJydq52gnjJAycCrtAHnOrahqWpeGPBusne18JheSJACPNKW8rMoUddwBAHqRWH/bGv6KLwx3EVlJqWpvcXFzeXCxJAzQRukW6RWVeDjGB90gYNeuLdWrTpbrcRGV0Z0QONzKCASB6AkD8alKhhggEe4oA8ik1KaPWIpr3xBb6NINTuTc3CurxRE2cLADf8u0npuHI6cnNaWn+L9fnuLFruaK2vna1RdI8kBruOVVMk65+cBcseOF2ENnNejW81tdRGS3kimj3MhZCGG5Tgj6ggj8KmwM5wM+tAHmEPjXVr3TrYWWoWjXJsbL7Sywh/JuJLpYpFIzwwBPynoetWZde8T2N3NILv8AtNYb+4sI7T7MqmbZaGVWLLzvLrjjAwcYzzXoMc9s9xLbRyxNNFtaWNWG5N2cEjtnB/KpaAOH+Hnie4v4gms6vpVw91KEsxBdJJI0mwu8ZCKoXaBkKRuxnJNdq1Vo49Pv3hvImin8iR9jI+VV+VbpxuHI9RzVpulAFaWvIP2hLF2tNM1BVysUjxMfTcAR/wCg17FIKwfFejW+uaLc6bcj5JlwG7q3Zh9DXDmWFeLws6K3a09Vqj1Mlx6wGOp4iWyevo9H+DPnXwFIkXjfQ5JHVEW/hLMxwANwr6Sv28VWl/LLYx2Gp2bnKQyOYJYuOgbBDD64PNfMfiLRr7QdUk0/UIikin5Wx8si9mU9xUK6pqiqFXUr0AcAC4fj9a+Fy/M3l0Z0Zxd79HZrp2Z+qZvkkc5nTxFKpHltbVXTT1ummmvkfTn2/wAZv80fh3TIx6S6kd3/AI7GRRXzJ/auq/8AQUvv/Ah/8aK9D/WXyl98f/kTyP8AUnzh/wCAy/8Akz63g/4+2/65j+ZqxVeD/j7b/rmP5mrFfcH5cFFFFAFfVLc3Wm3VsN2ZYXQbXKnkEcEcj6ivK7Hw9qS6TazWFprtrcWOgxQxK1xKj/aklyynLZcdcAkqQemMV65RQB5U0PiyCbWJrptUurgs6yW8MFwkTxtMNjpIspB2RnO2JUc8g881U0/R/EUQkvLuDXH1A6VfWljOkkylWErtFuXzH2koRtLljkDJyK9gooA841HT9Ytb1o5F16fQ1a2a5SC6med8xy7thDb8eYULBSDjHYEVl65beJr7VboWOn6zHaNZ3Fs8U7TOJo2tT5bEtJsDF8DaqFgfvNzivW6KAOD8Ww6tJFYGKDWGt/7NZbdLF3jeO9O3yzKFI+UDP3sqOdw6VWfTfFq3ct9HNfHUTqDxpm4c2wiNmORHnbs84ZzjOa9FooA8fjs/EyaGJJLrxBc3KzIxsvst1CryhDuBkE7OASR86nygR93Fb/jgeJJvEWmf2ZaahEYDbS+bE8rxyDzR5yMFdYxhOpcOSD8o4zXoNFAHl76d4stbD7RbNrMtxPBc/a1a6dm2i6UqIwThH8kuF24PTnOKv6Vb32n+FPEs1hpOqsLi9ElpDcSyi4eIxxKWzky8YbjO/jAxxXoNFAHkWn6d4kW0Zb/+2o8W95DBdRW8ryrEbiJ0BXzWkwVDDHmb8AjIPS3HD4peO2Z7PWIL0xQDSxHdTNBCRI3mmfce6bTiXccHaPmBr1KigDznx22r2uuaneWbao0I0ybLh5YorXbC5Dowby3JbA2su8HkHAxVK0g1aRRciLxK3h5nhN1A08xu5H8p97x/N5nllzFkKQDgkDGc+oyIkkbRyIrowKsrDIIPUEUqgKoVQAAMADtQB5XqHh/xDqvhzVI9YXV55V02H7NCl5Im5hJIWBCMA0mzYDnOTUtza38l5qyRWWv3lhPagqLhJ98IBj2RqjvskzgnOFcYO4nNeoUUAYTWtx/wnyX3kv8AZhpTRGTtv81Tt+uBmt2iigAooooAKp2v/HtF/uD+VXKp2v8Ax7Rf7g/lQBJS2n3pv+un/sq0lLafem/66f8Asq0AT0UUUAFFFFABRRRQBgatpeqx68da0OazE01uttcRXYbYVVmZXUrzkbmGOhB6jFc3N8PriR9Vjkmt5kuxcPDcSTzs0bzHLjyixjA5IyADjHuT6HRQByd14Z1BdeOr2dzal/7SW6EUgYDy/sogYZH8XG4du1ZNx8P5vsujxCaC5FpYCwuYXuJ4I5E3BiwETDOecqwIPHTHPoVFAHL+IfDN1f6pLqFrdxRuqWrQRyKShkgldwHx/Cd2OORjNM8MeF7rTdefWry6gknuI5/OjiU7UeWRHIQnnaAnfknn2rq6KAOBm8D3M17r4aDR449XeVjfpG32tQwXCHjDLlRkbuRU2qeGPEOqtcyXVxpEMmoWf9n3giV2EcQJIeLP8fzNweOFOeOe4ooA4OfwZqyTX8lpfWR+3fardxOrHZBOwYsMfxggjHRuORisOx0u7sfEuo213oWoXumnz42LLIdkLRBWkQBdjs+1QQCWO48DBr1iigDi9J0HXv8AhAPspvRb65dSLcXEzZUk7l+QkZKny1VNwyR1FUrH4f3cGl39q9/Az3Vje2ysRI/lm4l8z7zsWYDocnJ616DRQBxui+FdTsdbtJJLy0ksLO7ubqI+W3nyGcNlWPT5SxwR1AHTFdlRRQAUUUUAFFFFABUN5/qR/vp/6EKmqG8/1I/30/8AQhQA2iiigB9n/wAekP8A1zX+VS1FZ/8AHpD/ANc1/lUtABRRRQBwnxL0vxFrl7BaaNbW3lWdrJcCW5dlU3J4i2bQcsuGPPHzLVNLrxNdTpG1lr1q0l+13IyLxFA9mwCAk4JEv8HZgCRjmvR6KAPH7bStZ3Wt9JZa800NnfWtncLPdBnlZIzHI8buWjBKuMMSMgEcFa0buy8R2+v6JDYwayq27Wsk80lxPMs6uf34YmQRrjPIKux/hCgZr0+igDyW2tPElv4disG0/VUgaC1gOxph9nYedvYJE6O3OwHDKOVJOBXU6PqHiGLwCbefTdQk1610yIbpkAE9wyEDBDHJDAFvTPU12NFAHk9po/jLQYWsILZjtliMbWErmJlmiMMjNux8yOqS9OAxI70zVLXxjJo89tNBrBn81rOCeOWZiBDFiObbHIhJlcn5mYKMAtngV63RQBwXhU61L4lt9Nv7m6ZLa1j1G4JmJ2zSx7PIbB6Bllfb05X0FZ+n+G9btUMGnjUrb/kK3CBr2URm4adTblst0IyQOnXI5NekW9tbW7yvb28UTTP5kpRApdsY3NjqcAcn0qWgDzSy0/Wrp4YLdfEVvpT3dqLhbm6lWcsFl887i24RnMY4IGc7fWtHwNpmtWd9Zfb5NWkjmsLhLs3V08gDrOoh6n5W8styMEjkknmu6ooA8h03wvfppUVvBa65bXFjpuoIGF1MrG6MiNHtctllOMgA7Tzkda3fDdt4lPjl7jVry+jXczCMWspgkhKDavmeaYlIPJHlh8g8kHJ9BooA8pt9N8SwNeR6Lb6xa32/UJJ2mlYW8iPIxhEQJ2BzkEEAEc7utWTBqu7f9l8S/wDCMfaCRbiaf7dnygM53eb5fmZ43defu16bRQB5VaWHjS31xbvUoLprN7S0S8a0c/aXnCSAMMEKyoSu4dyc9Bg73w/vruwSDR9StdTaS5ll+z3Vx5uZFRFLO6yszxkkkYyVJBIwCBXb0mxPMEm1d4G0NjnHpmgDE8EWtxZ6JJDdQvDIb26cK3Xa07sp/EEH8a2zS0HpQBE4qCRM1aNRPQBzHivw/putwxW2oWqzJltp6Mpx1B6ivNtX+EqrJu0/VWVCeEnj3Y/Ef4V7He/62H/eb+VVLvotcOKyzC4t3qwu++z/AAPVwGd47L1y4eo0u26+5njK/Cm+x82rQZ9oT/jRXr9FcX+r2X/yfi/8z0v9cM3/AOfv/ksf8j//2Q=="/>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7975" y="196218"/>
            <a:ext cx="5895072" cy="6465563"/>
          </a:xfrm>
          <a:prstGeom prst="rect">
            <a:avLst/>
          </a:prstGeom>
        </p:spPr>
      </p:pic>
      <p:sp>
        <p:nvSpPr>
          <p:cNvPr id="22" name="TextBox 21"/>
          <p:cNvSpPr txBox="1"/>
          <p:nvPr/>
        </p:nvSpPr>
        <p:spPr>
          <a:xfrm>
            <a:off x="8328455" y="212253"/>
            <a:ext cx="3444346" cy="2339102"/>
          </a:xfrm>
          <a:prstGeom prst="rect">
            <a:avLst/>
          </a:prstGeom>
          <a:noFill/>
        </p:spPr>
        <p:txBody>
          <a:bodyPr wrap="square" lIns="0" tIns="0" rIns="0" bIns="0" rtlCol="0">
            <a:spAutoFit/>
          </a:bodyPr>
          <a:lstStyle/>
          <a:p>
            <a:pPr algn="r"/>
            <a:r>
              <a:rPr lang="en-US" sz="3800" b="1">
                <a:solidFill>
                  <a:srgbClr val="0093AF"/>
                </a:solidFill>
                <a:latin typeface="Arial" charset="0"/>
                <a:ea typeface="Arial" charset="0"/>
                <a:cs typeface="Arial" charset="0"/>
              </a:rPr>
              <a:t>The </a:t>
            </a:r>
          </a:p>
          <a:p>
            <a:pPr algn="r"/>
            <a:r>
              <a:rPr lang="en-US" sz="3800" b="1">
                <a:solidFill>
                  <a:srgbClr val="0093AF"/>
                </a:solidFill>
                <a:latin typeface="Arial" charset="0"/>
                <a:ea typeface="Arial" charset="0"/>
                <a:cs typeface="Arial" charset="0"/>
              </a:rPr>
              <a:t>Ambassador Platform </a:t>
            </a:r>
          </a:p>
          <a:p>
            <a:pPr algn="r"/>
            <a:r>
              <a:rPr lang="en-US" sz="3800" b="1">
                <a:solidFill>
                  <a:srgbClr val="0093AF"/>
                </a:solidFill>
                <a:latin typeface="Arial" charset="0"/>
                <a:ea typeface="Arial" charset="0"/>
                <a:cs typeface="Arial" charset="0"/>
              </a:rPr>
              <a:t>(TAP)</a:t>
            </a:r>
          </a:p>
        </p:txBody>
      </p:sp>
    </p:spTree>
    <p:extLst>
      <p:ext uri="{BB962C8B-B14F-4D97-AF65-F5344CB8AC3E}">
        <p14:creationId xmlns:p14="http://schemas.microsoft.com/office/powerpoint/2010/main" val="2285243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at Hall slides.potx" id="{4DABBB5A-0EF8-4F56-9C00-CF63EF3340E9}" vid="{AE84B444-73C1-4349-9882-6F22EFF840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f0c8e54d-9dd8-460a-bb00-3351890e269b">Event Planning</Category>
    <TaxCatchAll xmlns="2e345660-28a4-4f95-9342-b443fd2d622a" xsi:nil="true"/>
    <AcademicYear xmlns="f0c8e54d-9dd8-460a-bb00-3351890e269b">2022-23</AcademicYear>
    <LocationofActivity xmlns="f0c8e54d-9dd8-460a-bb00-3351890e269b" xsi:nil="true"/>
    <Audience xmlns="f0c8e54d-9dd8-460a-bb00-3351890e269b">
      <Value>APO</Value>
    </Audience>
    <EventName xmlns="f0c8e54d-9dd8-460a-bb00-3351890e269b" xsi:nil="true"/>
    <Event_x002f_MeetingDate xmlns="f0c8e54d-9dd8-460a-bb00-3351890e269b" xsi:nil="true"/>
    <YearGroup xmlns="f0c8e54d-9dd8-460a-bb00-3351890e269b">
      <Value>Year 12</Value>
    </YearGroup>
    <College xmlns="f0c8e54d-9dd8-460a-bb00-3351890e269b" xsi:nil="true"/>
    <lcf76f155ced4ddcb4097134ff3c332f xmlns="f0c8e54d-9dd8-460a-bb00-3351890e269b">
      <Terms xmlns="http://schemas.microsoft.com/office/infopath/2007/PartnerControls"/>
    </lcf76f155ced4ddcb4097134ff3c332f>
    <Programme xmlns="f0c8e54d-9dd8-460a-bb00-3351890e269b">Exeter Scholars</Programm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85B3DB49AB244B9DEB050CD77D5FFE" ma:contentTypeVersion="27" ma:contentTypeDescription="Create a new document." ma:contentTypeScope="" ma:versionID="15426fda05edb7cb8f81549868985600">
  <xsd:schema xmlns:xsd="http://www.w3.org/2001/XMLSchema" xmlns:xs="http://www.w3.org/2001/XMLSchema" xmlns:p="http://schemas.microsoft.com/office/2006/metadata/properties" xmlns:ns2="f0c8e54d-9dd8-460a-bb00-3351890e269b" xmlns:ns3="2e345660-28a4-4f95-9342-b443fd2d622a" targetNamespace="http://schemas.microsoft.com/office/2006/metadata/properties" ma:root="true" ma:fieldsID="6b9702abe1ea4c04c8fccb1d0d5bdcb6" ns2:_="" ns3:_="">
    <xsd:import namespace="f0c8e54d-9dd8-460a-bb00-3351890e269b"/>
    <xsd:import namespace="2e345660-28a4-4f95-9342-b443fd2d622a"/>
    <xsd:element name="properties">
      <xsd:complexType>
        <xsd:sequence>
          <xsd:element name="documentManagement">
            <xsd:complexType>
              <xsd:all>
                <xsd:element ref="ns2:Programme"/>
                <xsd:element ref="ns2:College" minOccurs="0"/>
                <xsd:element ref="ns2:AcademicYear"/>
                <xsd:element ref="ns2:LocationofActivity" minOccurs="0"/>
                <xsd:element ref="ns2:Event_x002f_MeetingDate" minOccurs="0"/>
                <xsd:element ref="ns2:Audience" minOccurs="0"/>
                <xsd:element ref="ns2:YearGroup" minOccurs="0"/>
                <xsd:element ref="ns2:Category"/>
                <xsd:element ref="ns2:EventName"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8e54d-9dd8-460a-bb00-3351890e269b" elementFormDefault="qualified">
    <xsd:import namespace="http://schemas.microsoft.com/office/2006/documentManagement/types"/>
    <xsd:import namespace="http://schemas.microsoft.com/office/infopath/2007/PartnerControls"/>
    <xsd:element name="Programme" ma:index="2" ma:displayName="Programme" ma:format="RadioButtons" ma:internalName="Programme">
      <xsd:simpleType>
        <xsd:restriction base="dms:Choice">
          <xsd:enumeration value="Exeter Scholars"/>
          <xsd:enumeration value="RO"/>
          <xsd:enumeration value="PTL"/>
          <xsd:enumeration value="In2science"/>
          <xsd:enumeration value="IntoUniversity"/>
        </xsd:restriction>
      </xsd:simpleType>
    </xsd:element>
    <xsd:element name="College" ma:index="3" nillable="true" ma:displayName="College" ma:format="Dropdown" ma:internalName="College" ma:readOnly="false">
      <xsd:complexType>
        <xsd:complexContent>
          <xsd:extension base="dms:MultiChoice">
            <xsd:sequence>
              <xsd:element name="Value" maxOccurs="unbounded" minOccurs="0" nillable="true">
                <xsd:simpleType>
                  <xsd:restriction base="dms:Choice">
                    <xsd:enumeration value="BUS"/>
                    <xsd:enumeration value="CEMPS"/>
                    <xsd:enumeration value="CLES"/>
                    <xsd:enumeration value="CMH"/>
                    <xsd:enumeration value="HUMS"/>
                    <xsd:enumeration value="SSIS"/>
                    <xsd:enumeration value="Cross-College"/>
                  </xsd:restriction>
                </xsd:simpleType>
              </xsd:element>
            </xsd:sequence>
          </xsd:extension>
        </xsd:complexContent>
      </xsd:complexType>
    </xsd:element>
    <xsd:element name="AcademicYear" ma:index="4" ma:displayName="Academic Year" ma:format="RadioButtons" ma:internalName="AcademicYear">
      <xsd:simpleType>
        <xsd:restriction base="dms:Choice">
          <xsd:enumeration value="2022-23"/>
          <xsd:enumeration value="2021-22"/>
          <xsd:enumeration value="2020-21"/>
          <xsd:enumeration value="2019-20"/>
          <xsd:enumeration value="2018-19"/>
          <xsd:enumeration value="2017-18"/>
          <xsd:enumeration value="2016-17"/>
          <xsd:enumeration value="2015-16"/>
          <xsd:enumeration value="2014-15"/>
          <xsd:enumeration value="Multiple years"/>
        </xsd:restriction>
      </xsd:simpleType>
    </xsd:element>
    <xsd:element name="LocationofActivity" ma:index="5" nillable="true" ma:displayName="Location of Activity" ma:format="Dropdown" ma:internalName="LocationofActivity" ma:readOnly="false">
      <xsd:complexType>
        <xsd:complexContent>
          <xsd:extension base="dms:MultiChoice">
            <xsd:sequence>
              <xsd:element name="Value" maxOccurs="unbounded" minOccurs="0" nillable="true">
                <xsd:simpleType>
                  <xsd:restriction base="dms:Choice">
                    <xsd:enumeration value="On-Campus (Streatham)"/>
                    <xsd:enumeration value="On-Campus (St Luke's)"/>
                    <xsd:enumeration value="On-Campus (Penryn)"/>
                    <xsd:enumeration value="On-Campus (All)"/>
                    <xsd:enumeration value="In-School"/>
                    <xsd:enumeration value="Virtual"/>
                    <xsd:enumeration value="Other"/>
                  </xsd:restriction>
                </xsd:simpleType>
              </xsd:element>
            </xsd:sequence>
          </xsd:extension>
        </xsd:complexContent>
      </xsd:complexType>
    </xsd:element>
    <xsd:element name="Event_x002f_MeetingDate" ma:index="6" nillable="true" ma:displayName="Event / Meeting Date" ma:format="DateOnly" ma:internalName="Event_x002f_MeetingDate" ma:readOnly="false">
      <xsd:simpleType>
        <xsd:restriction base="dms:DateTime"/>
      </xsd:simpleType>
    </xsd:element>
    <xsd:element name="Audience" ma:index="7" nillable="true" ma:displayName="Audience" ma:format="Dropdown" ma:internalName="Audience" ma:requiredMultiChoice="true">
      <xsd:complexType>
        <xsd:complexContent>
          <xsd:extension base="dms:MultiChoice">
            <xsd:sequence>
              <xsd:element name="Value" maxOccurs="unbounded" minOccurs="0" nillable="true">
                <xsd:simpleType>
                  <xsd:restriction base="dms:Choice">
                    <xsd:enumeration value="Students"/>
                    <xsd:enumeration value="Academics"/>
                    <xsd:enumeration value="Teachers"/>
                    <xsd:enumeration value="APO"/>
                    <xsd:enumeration value="Parents &amp; Carers"/>
                  </xsd:restriction>
                </xsd:simpleType>
              </xsd:element>
            </xsd:sequence>
          </xsd:extension>
        </xsd:complexContent>
      </xsd:complexType>
    </xsd:element>
    <xsd:element name="YearGroup" ma:index="8" nillable="true" ma:displayName="Year Group" ma:format="Dropdown" ma:internalName="YearGroup" ma:readOnly="false">
      <xsd:complexType>
        <xsd:complexContent>
          <xsd:extension base="dms:MultiChoice">
            <xsd:sequence>
              <xsd:element name="Value" maxOccurs="unbounded" minOccurs="0" nillable="true">
                <xsd:simpleType>
                  <xsd:restriction base="dms:Choice">
                    <xsd:enumeration value="Primary"/>
                    <xsd:enumeration value="Year 9"/>
                    <xsd:enumeration value="Year 10"/>
                    <xsd:enumeration value="Year 11"/>
                    <xsd:enumeration value="Year 12"/>
                    <xsd:enumeration value="Year 13"/>
                    <xsd:enumeration value="UG"/>
                  </xsd:restriction>
                </xsd:simpleType>
              </xsd:element>
            </xsd:sequence>
          </xsd:extension>
        </xsd:complexContent>
      </xsd:complexType>
    </xsd:element>
    <xsd:element name="Category" ma:index="9" ma:displayName="Category" ma:format="RadioButtons" ma:internalName="Category">
      <xsd:simpleType>
        <xsd:restriction base="dms:Choice">
          <xsd:enumeration value="Activity Log"/>
          <xsd:enumeration value="Classroom Resource"/>
          <xsd:enumeration value="Evaluation / Feedback"/>
          <xsd:enumeration value="Event Planning"/>
          <xsd:enumeration value="Flyer / Poster"/>
          <xsd:enumeration value="Governance Documents"/>
          <xsd:enumeration value="Letter"/>
          <xsd:enumeration value="Meeting Paper"/>
          <xsd:enumeration value="Participant List"/>
          <xsd:enumeration value="Photo"/>
          <xsd:enumeration value="Placement Documents"/>
          <xsd:enumeration value="References &amp; Profiles"/>
        </xsd:restriction>
      </xsd:simpleType>
    </xsd:element>
    <xsd:element name="EventName" ma:index="10" nillable="true" ma:displayName="Event Name" ma:format="Dropdown" ma:internalName="EventName">
      <xsd:complexType>
        <xsd:complexContent>
          <xsd:extension base="dms:MultiChoice">
            <xsd:sequence>
              <xsd:element name="Value" maxOccurs="unbounded" minOccurs="0" nillable="true">
                <xsd:simpleType>
                  <xsd:restriction base="dms:Choice">
                    <xsd:enumeration value="Y10 Welcome"/>
                    <xsd:enumeration value="Y11 Celebration"/>
                    <xsd:enumeration value="Y12 Virtual Launch"/>
                    <xsd:enumeration value="Y12 Student Conference"/>
                    <xsd:enumeration value="Y12 UCAS Prep Day"/>
                    <xsd:enumeration value="Y10 Online Catch-Up"/>
                    <xsd:enumeration value="Y11 Online Catch-Up"/>
                    <xsd:enumeration value="Y10 Residential"/>
                    <xsd:enumeration value="Y10 Virtual Pathway"/>
                    <xsd:enumeration value="Y12 Virtual Residential"/>
                    <xsd:enumeration value="Y12 Residential (Penryn)"/>
                    <xsd:enumeration value="Y12 Residential (Streatham)"/>
                    <xsd:enumeration value="RO Local Launch"/>
                    <xsd:enumeration value="RO NSC"/>
                    <xsd:enumeration value="RO ASM"/>
                    <xsd:enumeration value="Careers Insight Week"/>
                    <xsd:enumeration value="Y11 Student Experience Week"/>
                    <xsd:enumeration value="Year 12 South West Pathway"/>
                  </xsd:restriction>
                </xsd:simpleType>
              </xsd:element>
            </xsd:sequence>
          </xsd:extension>
        </xsd:complexContent>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hidden="true" ma:internalName="MediaServiceKeyPoints" ma:readOnly="true">
      <xsd:simpleType>
        <xsd:restriction base="dms:Note"/>
      </xsd:simpleType>
    </xsd:element>
    <xsd:element name="MediaServiceAutoTags" ma:index="23" nillable="true" ma:displayName="Tags" ma:hidden="true" ma:internalName="MediaServiceAutoTags" ma:readOnly="true">
      <xsd:simpleType>
        <xsd:restriction base="dms:Text"/>
      </xsd:simpleType>
    </xsd:element>
    <xsd:element name="MediaServiceOCR" ma:index="24" nillable="true" ma:displayName="Extracted Text" ma:hidden="true" ma:internalName="MediaServiceOCR" ma:readOnly="true">
      <xsd:simpleType>
        <xsd:restriction base="dms:Note"/>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DateTaken" ma:index="27" nillable="true" ma:displayName="MediaServiceDateTaken" ma:hidden="true" ma:internalName="MediaServiceDateTake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103e67f-0598-4a90-8a4a-cec34b03bf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e345660-28a4-4f95-9342-b443fd2d622a"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element name="TaxCatchAll" ma:index="31" nillable="true" ma:displayName="Taxonomy Catch All Column" ma:hidden="true" ma:list="{334a4997-7ced-44ff-9dd4-90238ce624d5}" ma:internalName="TaxCatchAll" ma:showField="CatchAllData" ma:web="2e345660-28a4-4f95-9342-b443fd2d62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AD979D-756E-4A53-8D8B-4EC4DF982ADD}">
  <ds:schemaRefs>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f0c8e54d-9dd8-460a-bb00-3351890e269b"/>
    <ds:schemaRef ds:uri="2e345660-28a4-4f95-9342-b443fd2d622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970F401-5082-4D3C-982C-14B3AE0627C6}">
  <ds:schemaRefs>
    <ds:schemaRef ds:uri="2e345660-28a4-4f95-9342-b443fd2d622a"/>
    <ds:schemaRef ds:uri="f0c8e54d-9dd8-460a-bb00-3351890e26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8EBE6-5F03-4456-A190-E8E41CD21F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Great Hall slides</Template>
  <TotalTime>6</TotalTime>
  <Words>4737</Words>
  <Application>Microsoft Office PowerPoint</Application>
  <PresentationFormat>Widescreen</PresentationFormat>
  <Paragraphs>250</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Courier New</vt:lpstr>
      <vt:lpstr>Humanist 521 Bold Condensed</vt:lpstr>
      <vt:lpstr>YouTube Noto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Exeter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Ruddock, Melissa</dc:creator>
  <cp:lastModifiedBy>Alice Staniford</cp:lastModifiedBy>
  <cp:revision>6</cp:revision>
  <cp:lastPrinted>2019-11-28T16:46:30Z</cp:lastPrinted>
  <dcterms:created xsi:type="dcterms:W3CDTF">2017-11-22T09:36:03Z</dcterms:created>
  <dcterms:modified xsi:type="dcterms:W3CDTF">2024-05-30T13:20:46Z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0x010100C585B3DB49AB244B9DEB050CD77D5FFE</vt:lpwstr>
  </property>
  <property fmtid="{D5CDD505-2E9C-101B-9397-08002B2CF9AE}" pid="3" name="MediaServiceImageTags">
    <vt:lpwstr/>
  </property>
</Properties>
</file>