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853D7-957F-451F-A5B0-7165EA8BDD54}" type="datetimeFigureOut">
              <a:rPr lang="en-GB" smtClean="0"/>
              <a:t>09/01/2020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E00A6-D983-4402-820F-312F03B68014}" type="slidenum">
              <a:rPr lang="en-GB" smtClean="0"/>
              <a:t>‹#›</a:t>
            </a:fld>
            <a:endParaRPr lang="en-GB"/>
          </a:p>
        </p:txBody>
      </p:sp>
    </p:spTree>
    <p:extLst>
      <p:ext uri="{BB962C8B-B14F-4D97-AF65-F5344CB8AC3E}">
        <p14:creationId xmlns:p14="http://schemas.microsoft.com/office/powerpoint/2010/main" val="260670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2FCFA94C-8463-E249-B40C-ABC64971CE14}" type="slidenum">
              <a:rPr lang="en-US" smtClean="0"/>
              <a:t>1</a:t>
            </a:fld>
            <a:endParaRPr lang="en-US"/>
          </a:p>
        </p:txBody>
      </p:sp>
    </p:spTree>
    <p:extLst>
      <p:ext uri="{BB962C8B-B14F-4D97-AF65-F5344CB8AC3E}">
        <p14:creationId xmlns:p14="http://schemas.microsoft.com/office/powerpoint/2010/main" val="361644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Online forums give you the opportunity</a:t>
            </a:r>
            <a:r>
              <a:rPr lang="en-GB" baseline="0" dirty="0" smtClean="0"/>
              <a:t> to talk to current students here (like the ESAs you’ve met today) to find out about their experiences, get some helpful, honest advice and to learn from their experiences.</a:t>
            </a:r>
          </a:p>
          <a:p>
            <a:endParaRPr lang="en-GB" baseline="0" dirty="0" smtClean="0"/>
          </a:p>
          <a:p>
            <a:r>
              <a:rPr lang="en-GB" baseline="0" dirty="0" smtClean="0"/>
              <a:t>Log in from home and chat/ask questions</a:t>
            </a:r>
          </a:p>
          <a:p>
            <a:endParaRPr lang="en-GB" baseline="0" dirty="0" smtClean="0"/>
          </a:p>
          <a:p>
            <a:r>
              <a:rPr lang="en-GB" baseline="0" dirty="0" smtClean="0"/>
              <a:t>Details on the website under ‘online forums’ for how to log in to participate in a forum</a:t>
            </a:r>
          </a:p>
          <a:p>
            <a:endParaRPr lang="en-GB" baseline="0" dirty="0" smtClean="0"/>
          </a:p>
          <a:p>
            <a:r>
              <a:rPr lang="en-GB" baseline="0" dirty="0" smtClean="0"/>
              <a:t>Don’t miss out!! Really helpful way of finding out more…..</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10</a:t>
            </a:fld>
            <a:endParaRPr lang="en-US"/>
          </a:p>
        </p:txBody>
      </p:sp>
    </p:spTree>
    <p:extLst>
      <p:ext uri="{BB962C8B-B14F-4D97-AF65-F5344CB8AC3E}">
        <p14:creationId xmlns:p14="http://schemas.microsoft.com/office/powerpoint/2010/main" val="341737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We will</a:t>
            </a:r>
            <a:r>
              <a:rPr lang="en-GB" baseline="0" dirty="0" smtClean="0"/>
              <a:t> contact you via letter ahead of the application process (just before it opens in September) to remind you to apply for your place on the Year 12 pathway</a:t>
            </a:r>
          </a:p>
          <a:p>
            <a:pPr marL="171450" indent="-171450">
              <a:buFontTx/>
              <a:buChar char="-"/>
            </a:pPr>
            <a:endParaRPr lang="en-GB" baseline="0" dirty="0" smtClean="0"/>
          </a:p>
          <a:p>
            <a:pPr marL="171450" indent="-171450">
              <a:buFontTx/>
              <a:buChar char="-"/>
            </a:pPr>
            <a:r>
              <a:rPr lang="en-GB" baseline="0" dirty="0" smtClean="0"/>
              <a:t>If you do apply, you will be guaranteed a place on the programme due to your participation in the Scholars programme so far! Don’t miss this opportunity!</a:t>
            </a:r>
          </a:p>
          <a:p>
            <a:pPr marL="171450" indent="-171450">
              <a:buFontTx/>
              <a:buChar char="-"/>
            </a:pPr>
            <a:endParaRPr lang="en-GB" baseline="0" dirty="0" smtClean="0"/>
          </a:p>
          <a:p>
            <a:pPr marL="171450" indent="-171450">
              <a:buFontTx/>
              <a:buChar char="-"/>
            </a:pPr>
            <a:r>
              <a:rPr lang="en-GB" baseline="0" dirty="0" smtClean="0"/>
              <a:t>Check our website as we will publish the titles of the subject strands that will be available to you in the summer 2019</a:t>
            </a:r>
          </a:p>
          <a:p>
            <a:pPr marL="171450" indent="-171450">
              <a:buFontTx/>
              <a:buChar char="-"/>
            </a:pPr>
            <a:endParaRPr lang="en-GB" baseline="0" dirty="0" smtClean="0"/>
          </a:p>
          <a:p>
            <a:pPr marL="171450" indent="-171450">
              <a:buFontTx/>
              <a:buChar char="-"/>
            </a:pPr>
            <a:r>
              <a:rPr lang="en-GB" baseline="0" dirty="0" smtClean="0"/>
              <a:t>Remember that completing the Year 12 pathway give you access to the reduced entry grade offer and the benefits packages! </a:t>
            </a:r>
          </a:p>
          <a:p>
            <a:pPr marL="171450" indent="-171450">
              <a:buFontTx/>
              <a:buChar char="-"/>
            </a:pPr>
            <a:endParaRPr lang="en-GB" baseline="0" dirty="0" smtClean="0"/>
          </a:p>
          <a:p>
            <a:pPr marL="171450" indent="-171450">
              <a:buFontTx/>
              <a:buChar char="-"/>
            </a:pPr>
            <a:r>
              <a:rPr lang="en-GB" baseline="0" dirty="0" smtClean="0"/>
              <a:t>-Pathway starts with an exciting launch event (early December) here on campus</a:t>
            </a:r>
          </a:p>
        </p:txBody>
      </p:sp>
      <p:sp>
        <p:nvSpPr>
          <p:cNvPr id="4" name="Slide Number Placeholder 3"/>
          <p:cNvSpPr>
            <a:spLocks noGrp="1"/>
          </p:cNvSpPr>
          <p:nvPr>
            <p:ph type="sldNum" sz="quarter" idx="10"/>
          </p:nvPr>
        </p:nvSpPr>
        <p:spPr/>
        <p:txBody>
          <a:bodyPr/>
          <a:lstStyle/>
          <a:p>
            <a:fld id="{2FCFA94C-8463-E249-B40C-ABC64971CE14}" type="slidenum">
              <a:rPr lang="en-US" smtClean="0"/>
              <a:t>11</a:t>
            </a:fld>
            <a:endParaRPr lang="en-US"/>
          </a:p>
        </p:txBody>
      </p:sp>
    </p:spTree>
    <p:extLst>
      <p:ext uri="{BB962C8B-B14F-4D97-AF65-F5344CB8AC3E}">
        <p14:creationId xmlns:p14="http://schemas.microsoft.com/office/powerpoint/2010/main" val="21985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see our website for all the info you need about the programme</a:t>
            </a:r>
            <a:endParaRPr lang="en-GB" dirty="0" smtClean="0"/>
          </a:p>
          <a:p>
            <a:endParaRPr lang="en-GB" dirty="0" smtClean="0"/>
          </a:p>
          <a:p>
            <a:r>
              <a:rPr lang="en-GB" baseline="0" dirty="0" smtClean="0"/>
              <a:t>Final reminder to please hand in all evaluation forms – these are in your pack and they are double sided. There are a couple of questions for guests to complete at the end too! We take your feedback very seriously and want to make sure we receive this from you! </a:t>
            </a:r>
          </a:p>
          <a:p>
            <a:endParaRPr lang="en-GB" baseline="0" dirty="0" smtClean="0"/>
          </a:p>
          <a:p>
            <a:r>
              <a:rPr lang="en-GB" baseline="0" dirty="0" smtClean="0"/>
              <a:t>Travel expenses for your journey here today can be claimed back/reimbursed. You can complete the paper form in your pack and hand in today – just drop into one of the boxes as you leave. Alternatively you can complete a form online and send back to us at the email address on the slide.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FCFA94C-8463-E249-B40C-ABC64971CE14}" type="slidenum">
              <a:rPr lang="en-US" smtClean="0"/>
              <a:t>12</a:t>
            </a:fld>
            <a:endParaRPr lang="en-US"/>
          </a:p>
        </p:txBody>
      </p:sp>
    </p:spTree>
    <p:extLst>
      <p:ext uri="{BB962C8B-B14F-4D97-AF65-F5344CB8AC3E}">
        <p14:creationId xmlns:p14="http://schemas.microsoft.com/office/powerpoint/2010/main" val="291602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13</a:t>
            </a:fld>
            <a:endParaRPr lang="en-US"/>
          </a:p>
        </p:txBody>
      </p:sp>
    </p:spTree>
    <p:extLst>
      <p:ext uri="{BB962C8B-B14F-4D97-AF65-F5344CB8AC3E}">
        <p14:creationId xmlns:p14="http://schemas.microsoft.com/office/powerpoint/2010/main" val="24934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 for coming and have a safe journey home!</a:t>
            </a:r>
          </a:p>
          <a:p>
            <a:endParaRPr lang="en-GB" baseline="0" dirty="0" smtClean="0"/>
          </a:p>
          <a:p>
            <a:r>
              <a:rPr lang="en-GB" baseline="0" dirty="0" smtClean="0"/>
              <a:t>Any questions, please come and ask me or Mel as you leave</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14</a:t>
            </a:fld>
            <a:endParaRPr lang="en-US"/>
          </a:p>
        </p:txBody>
      </p:sp>
    </p:spTree>
    <p:extLst>
      <p:ext uri="{BB962C8B-B14F-4D97-AF65-F5344CB8AC3E}">
        <p14:creationId xmlns:p14="http://schemas.microsoft.com/office/powerpoint/2010/main" val="306942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50000"/>
              </a:spcBef>
              <a:defRPr/>
            </a:pPr>
            <a:endParaRPr lang="en-US" sz="1200" baseline="0" dirty="0" smtClean="0"/>
          </a:p>
          <a:p>
            <a:pPr>
              <a:lnSpc>
                <a:spcPct val="150000"/>
              </a:lnSpc>
              <a:spcBef>
                <a:spcPct val="50000"/>
              </a:spcBef>
              <a:defRPr/>
            </a:pPr>
            <a:r>
              <a:rPr lang="en-US" sz="1200" baseline="0" dirty="0" smtClean="0"/>
              <a:t>As you saw from the video, Exeter Scholars have allowed us to create a national community of participants from across a range of age groups. Most importantly it has allowed us to enhance the range of benefits for participants </a:t>
            </a:r>
            <a:r>
              <a:rPr lang="en-US" sz="1200" b="1" baseline="0" dirty="0" smtClean="0"/>
              <a:t>a reminder for which can be found in your packs on the purple leaflets you have. </a:t>
            </a:r>
          </a:p>
          <a:p>
            <a:pPr>
              <a:lnSpc>
                <a:spcPct val="150000"/>
              </a:lnSpc>
              <a:spcBef>
                <a:spcPct val="50000"/>
              </a:spcBef>
              <a:defRPr/>
            </a:pPr>
            <a:endParaRPr lang="en-US" sz="1200" b="1" baseline="0" dirty="0" smtClean="0"/>
          </a:p>
          <a:p>
            <a:pPr>
              <a:lnSpc>
                <a:spcPct val="150000"/>
              </a:lnSpc>
              <a:spcBef>
                <a:spcPct val="50000"/>
              </a:spcBef>
              <a:defRPr/>
            </a:pPr>
            <a:r>
              <a:rPr lang="en-US" sz="1200" b="0" baseline="0" dirty="0" smtClean="0"/>
              <a:t>You’ll see that there are two benefits packages, one relates to being an </a:t>
            </a:r>
            <a:r>
              <a:rPr lang="en-US" sz="1200" b="1" baseline="0" dirty="0" smtClean="0"/>
              <a:t>Exeter Scholar </a:t>
            </a:r>
            <a:r>
              <a:rPr lang="en-US" sz="1200" b="0" baseline="0" dirty="0" smtClean="0"/>
              <a:t>and one to becoming a </a:t>
            </a:r>
            <a:r>
              <a:rPr lang="en-US" sz="1200" b="1" baseline="0" dirty="0" smtClean="0"/>
              <a:t>Senior Scholar </a:t>
            </a:r>
            <a:r>
              <a:rPr lang="en-US" sz="1200" b="0" baseline="0" dirty="0" smtClean="0"/>
              <a:t>- which you would</a:t>
            </a:r>
            <a:r>
              <a:rPr lang="en-US" sz="1200" b="1" baseline="0" dirty="0" smtClean="0"/>
              <a:t> </a:t>
            </a:r>
            <a:r>
              <a:rPr lang="en-US" sz="1200" b="0" baseline="0" dirty="0" smtClean="0"/>
              <a:t>have the opportunity to become in Year 13… further info will be provided throughout the course of the year so don’t worry about this now but take some time to look at the benefits available to you in your own time.</a:t>
            </a:r>
          </a:p>
          <a:p>
            <a:pPr>
              <a:lnSpc>
                <a:spcPct val="150000"/>
              </a:lnSpc>
              <a:spcBef>
                <a:spcPct val="50000"/>
              </a:spcBef>
              <a:defRPr/>
            </a:pPr>
            <a:endParaRPr lang="en-US" sz="1200" dirty="0" smtClean="0"/>
          </a:p>
          <a:p>
            <a:pPr>
              <a:lnSpc>
                <a:spcPct val="150000"/>
              </a:lnSpc>
              <a:spcBef>
                <a:spcPct val="50000"/>
              </a:spcBef>
              <a:defRPr/>
            </a:pPr>
            <a:r>
              <a:rPr lang="en-US" sz="1200" dirty="0" smtClean="0"/>
              <a:t>Before the end of Year 13 you will have the opportunity to take advantage of the following:</a:t>
            </a:r>
          </a:p>
          <a:p>
            <a:pPr marL="342900" indent="-342900">
              <a:lnSpc>
                <a:spcPct val="150000"/>
              </a:lnSpc>
              <a:spcBef>
                <a:spcPct val="50000"/>
              </a:spcBef>
              <a:buFont typeface="Arial" panose="020B0604020202020204" pitchFamily="34" charset="0"/>
              <a:buChar char="•"/>
              <a:defRPr/>
            </a:pPr>
            <a:r>
              <a:rPr lang="en-US" sz="1200" dirty="0" smtClean="0"/>
              <a:t>A Year 12 Student Conference</a:t>
            </a:r>
          </a:p>
          <a:p>
            <a:pPr marL="342900" indent="-342900">
              <a:lnSpc>
                <a:spcPct val="150000"/>
              </a:lnSpc>
              <a:spcBef>
                <a:spcPct val="50000"/>
              </a:spcBef>
              <a:buFont typeface="Arial" panose="020B0604020202020204" pitchFamily="34" charset="0"/>
              <a:buChar char="•"/>
              <a:defRPr/>
            </a:pPr>
            <a:r>
              <a:rPr lang="en-US" sz="1200" dirty="0" smtClean="0"/>
              <a:t>A programme of regular, subject specific activity days at one or more University of Exeter site </a:t>
            </a:r>
          </a:p>
          <a:p>
            <a:pPr marL="342900" indent="-342900">
              <a:lnSpc>
                <a:spcPct val="150000"/>
              </a:lnSpc>
              <a:spcBef>
                <a:spcPct val="50000"/>
              </a:spcBef>
              <a:buFont typeface="Arial" panose="020B0604020202020204" pitchFamily="34" charset="0"/>
              <a:buChar char="•"/>
              <a:defRPr/>
            </a:pPr>
            <a:r>
              <a:rPr lang="en-US" sz="1200" dirty="0" smtClean="0"/>
              <a:t>Monthly undergraduate led live online Q&amp;A Forums</a:t>
            </a:r>
          </a:p>
          <a:p>
            <a:pPr marL="342900" indent="-342900">
              <a:lnSpc>
                <a:spcPct val="150000"/>
              </a:lnSpc>
              <a:spcBef>
                <a:spcPct val="50000"/>
              </a:spcBef>
              <a:buFont typeface="Arial" panose="020B0604020202020204" pitchFamily="34" charset="0"/>
              <a:buChar char="•"/>
              <a:defRPr/>
            </a:pPr>
            <a:r>
              <a:rPr lang="en-US" sz="1200" dirty="0" smtClean="0"/>
              <a:t>A UCAS preparation workshop</a:t>
            </a:r>
          </a:p>
          <a:p>
            <a:pPr marL="342900" indent="-342900">
              <a:lnSpc>
                <a:spcPct val="150000"/>
              </a:lnSpc>
              <a:spcBef>
                <a:spcPct val="50000"/>
              </a:spcBef>
              <a:buFont typeface="Arial" panose="020B0604020202020204" pitchFamily="34" charset="0"/>
              <a:buChar char="•"/>
              <a:defRPr/>
            </a:pPr>
            <a:r>
              <a:rPr lang="en-US" sz="1200" dirty="0" smtClean="0"/>
              <a:t>Successful completion of the </a:t>
            </a:r>
            <a:r>
              <a:rPr lang="en-US" sz="1200" dirty="0" err="1" smtClean="0"/>
              <a:t>programme</a:t>
            </a:r>
            <a:r>
              <a:rPr lang="en-US" sz="1200" dirty="0" smtClean="0"/>
              <a:t> also earns you a reduction in entry requirements of up to 2 A Level</a:t>
            </a:r>
            <a:r>
              <a:rPr lang="en-US" sz="1200" baseline="0" dirty="0" smtClean="0"/>
              <a:t> grades or equivalent lower than standard entry requirements for all </a:t>
            </a:r>
            <a:r>
              <a:rPr lang="en-US" sz="1200" baseline="0" dirty="0" err="1" smtClean="0"/>
              <a:t>UoE</a:t>
            </a:r>
            <a:r>
              <a:rPr lang="en-US" sz="1200" baseline="0" dirty="0" smtClean="0"/>
              <a:t> undergraduate courses!</a:t>
            </a:r>
            <a:endParaRPr lang="en-US" sz="1200" dirty="0" smtClean="0"/>
          </a:p>
          <a:p>
            <a:pPr marL="0" indent="0">
              <a:lnSpc>
                <a:spcPct val="150000"/>
              </a:lnSpc>
              <a:spcBef>
                <a:spcPct val="50000"/>
              </a:spcBef>
              <a:buFont typeface="Arial" panose="020B0604020202020204" pitchFamily="34" charset="0"/>
              <a:buNone/>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Please see the info sheet in your pack to read more about these benefits. </a:t>
            </a:r>
            <a:r>
              <a:rPr lang="en-GB" dirty="0" smtClean="0"/>
              <a:t>Please do take this away</a:t>
            </a:r>
            <a:r>
              <a:rPr lang="en-GB" baseline="0" dirty="0" smtClean="0"/>
              <a:t> with you to look at in your own time. Further info can be found on our website under the ‘Benefits Packages’ tab and you can of course ask any other specific questions you have regarding the benefits packages later in the day.</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2</a:t>
            </a:fld>
            <a:endParaRPr lang="en-US"/>
          </a:p>
        </p:txBody>
      </p:sp>
    </p:spTree>
    <p:extLst>
      <p:ext uri="{BB962C8B-B14F-4D97-AF65-F5344CB8AC3E}">
        <p14:creationId xmlns:p14="http://schemas.microsoft.com/office/powerpoint/2010/main" val="87565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50000"/>
              </a:spcBef>
              <a:defRPr/>
            </a:pPr>
            <a:r>
              <a:rPr lang="en-GB" dirty="0" smtClean="0"/>
              <a:t>-We take wellbeing</a:t>
            </a:r>
            <a:r>
              <a:rPr lang="en-GB" baseline="0" dirty="0" smtClean="0"/>
              <a:t> very seriously and this will be a running theme throughout the programme.</a:t>
            </a:r>
          </a:p>
          <a:p>
            <a:pPr>
              <a:lnSpc>
                <a:spcPct val="150000"/>
              </a:lnSpc>
              <a:spcBef>
                <a:spcPct val="50000"/>
              </a:spcBef>
              <a:defRPr/>
            </a:pPr>
            <a:endParaRPr lang="en-GB" baseline="0" dirty="0" smtClean="0"/>
          </a:p>
          <a:p>
            <a:pPr marL="0" marR="0" lvl="0" indent="0" algn="l" defTabSz="914400" rtl="0" eaLnBrk="1" fontAlgn="auto" latinLnBrk="0" hangingPunct="1">
              <a:lnSpc>
                <a:spcPct val="150000"/>
              </a:lnSpc>
              <a:spcBef>
                <a:spcPct val="50000"/>
              </a:spcBef>
              <a:spcAft>
                <a:spcPts val="0"/>
              </a:spcAft>
              <a:buClrTx/>
              <a:buSzTx/>
              <a:buFontTx/>
              <a:buNone/>
              <a:tabLst/>
              <a:defRPr/>
            </a:pPr>
            <a:r>
              <a:rPr lang="en-GB" baseline="0" dirty="0" smtClean="0"/>
              <a:t>-By wellbeing we mean all those </a:t>
            </a:r>
            <a:r>
              <a:rPr lang="en-GB" dirty="0" smtClean="0"/>
              <a:t>things you need to do to keep yourself healthy in mind, body and spirit</a:t>
            </a:r>
            <a:r>
              <a:rPr lang="en-GB" baseline="0" dirty="0" smtClean="0"/>
              <a:t>. This can be anything from learning tips for stress and time management around exam times to learning how to be resilient and overcome challenges. Of course we can also support you with any specific wellbeing requirements you may have such as mental health difficulties, learning difficulties and accessibility requirements, but we want to support a holistic approach and encourage all Exeter Scholars participants to consider and look after their own wellbeing. </a:t>
            </a:r>
          </a:p>
          <a:p>
            <a:pPr marL="0" marR="0" lvl="0" indent="0" algn="l" defTabSz="914400" rtl="0" eaLnBrk="1" fontAlgn="auto" latinLnBrk="0" hangingPunct="1">
              <a:lnSpc>
                <a:spcPct val="150000"/>
              </a:lnSpc>
              <a:spcBef>
                <a:spcPct val="50000"/>
              </a:spcBef>
              <a:spcAft>
                <a:spcPts val="0"/>
              </a:spcAft>
              <a:buClrTx/>
              <a:buSzTx/>
              <a:buFontTx/>
              <a:buNone/>
              <a:tabLst/>
              <a:defRPr/>
            </a:pPr>
            <a:endParaRPr lang="en-GB" baseline="0" dirty="0" smtClean="0"/>
          </a:p>
          <a:p>
            <a:pPr marL="0" marR="0" lvl="0" indent="0" algn="l" defTabSz="914400" rtl="0" eaLnBrk="1" fontAlgn="auto" latinLnBrk="0" hangingPunct="1">
              <a:lnSpc>
                <a:spcPct val="150000"/>
              </a:lnSpc>
              <a:spcBef>
                <a:spcPct val="50000"/>
              </a:spcBef>
              <a:spcAft>
                <a:spcPts val="0"/>
              </a:spcAft>
              <a:buClrTx/>
              <a:buSzTx/>
              <a:buFontTx/>
              <a:buNone/>
              <a:tabLst/>
              <a:defRPr/>
            </a:pPr>
            <a:r>
              <a:rPr lang="en-GB" baseline="0" dirty="0" smtClean="0"/>
              <a:t>-Wellbeing will be addressed throughout the programme as you are all entering a time of transition – currently you’re learning to adapt to A Level or equivalent studies and, looking forward, you will be preparing for the transition to HE or to work. This can be a challenging and exciting time and we want to support you in learning to take</a:t>
            </a:r>
            <a:r>
              <a:rPr lang="en-GB" dirty="0" smtClean="0"/>
              <a:t> personal responsibility for your own wellbeing</a:t>
            </a:r>
            <a:r>
              <a:rPr lang="en-GB" baseline="0" dirty="0" smtClean="0"/>
              <a:t> and we want you to know what support is available. </a:t>
            </a:r>
            <a:endParaRPr lang="en-GB" dirty="0" smtClean="0"/>
          </a:p>
          <a:p>
            <a:pPr>
              <a:lnSpc>
                <a:spcPct val="150000"/>
              </a:lnSpc>
              <a:spcBef>
                <a:spcPct val="50000"/>
              </a:spcBef>
              <a:defRPr/>
            </a:pPr>
            <a:endParaRPr lang="en-GB" dirty="0" smtClean="0"/>
          </a:p>
          <a:p>
            <a:pPr>
              <a:lnSpc>
                <a:spcPct val="150000"/>
              </a:lnSpc>
              <a:spcBef>
                <a:spcPct val="50000"/>
              </a:spcBef>
              <a:defRPr/>
            </a:pPr>
            <a:endParaRPr lang="en-GB" baseline="0" dirty="0" smtClean="0"/>
          </a:p>
        </p:txBody>
      </p:sp>
      <p:sp>
        <p:nvSpPr>
          <p:cNvPr id="4" name="Slide Number Placeholder 3"/>
          <p:cNvSpPr>
            <a:spLocks noGrp="1"/>
          </p:cNvSpPr>
          <p:nvPr>
            <p:ph type="sldNum" sz="quarter" idx="10"/>
          </p:nvPr>
        </p:nvSpPr>
        <p:spPr/>
        <p:txBody>
          <a:bodyPr/>
          <a:lstStyle/>
          <a:p>
            <a:fld id="{2FCFA94C-8463-E249-B40C-ABC64971CE14}" type="slidenum">
              <a:rPr lang="en-US" smtClean="0"/>
              <a:t>3</a:t>
            </a:fld>
            <a:endParaRPr lang="en-US"/>
          </a:p>
        </p:txBody>
      </p:sp>
    </p:spTree>
    <p:extLst>
      <p:ext uri="{BB962C8B-B14F-4D97-AF65-F5344CB8AC3E}">
        <p14:creationId xmlns:p14="http://schemas.microsoft.com/office/powerpoint/2010/main" val="226225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There</a:t>
            </a:r>
            <a:r>
              <a:rPr lang="en-GB" baseline="0" dirty="0" smtClean="0"/>
              <a:t> is a section on our website dedicated to your wellbeing.</a:t>
            </a:r>
          </a:p>
          <a:p>
            <a:pPr marL="171450" indent="-171450">
              <a:buFontTx/>
              <a:buChar char="-"/>
            </a:pPr>
            <a:r>
              <a:rPr lang="en-GB" baseline="0" dirty="0" smtClean="0"/>
              <a:t>In addition to the face-to-face activities that you will compete through your Exeter Scholars experience, if you continue your Exeter Scholars journey with us, you will also have access to an exclusive online course in Year 13 which includes a wellbeing and resilience resource to support you in your current studies as well as preparing you for the future. </a:t>
            </a:r>
          </a:p>
          <a:p>
            <a:pPr marL="171450" indent="-171450">
              <a:buFontTx/>
              <a:buChar char="-"/>
            </a:pPr>
            <a:endParaRPr lang="en-GB" baseline="0" dirty="0" smtClean="0"/>
          </a:p>
          <a:p>
            <a:pPr marL="171450" indent="-171450">
              <a:buFontTx/>
              <a:buChar char="-"/>
            </a:pPr>
            <a:r>
              <a:rPr lang="en-GB" baseline="0" dirty="0" smtClean="0"/>
              <a:t>Signposts to our University of Exeter Wellbeing website also. </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4</a:t>
            </a:fld>
            <a:endParaRPr lang="en-US"/>
          </a:p>
        </p:txBody>
      </p:sp>
    </p:spTree>
    <p:extLst>
      <p:ext uri="{BB962C8B-B14F-4D97-AF65-F5344CB8AC3E}">
        <p14:creationId xmlns:p14="http://schemas.microsoft.com/office/powerpoint/2010/main" val="101867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You</a:t>
            </a:r>
            <a:r>
              <a:rPr lang="en-GB" baseline="0" dirty="0" smtClean="0"/>
              <a:t> should receive your login details in the next two weeks – if you don’t, this means that we do not have an up-to-date email address for you so </a:t>
            </a:r>
            <a:r>
              <a:rPr lang="en-GB" b="1" baseline="0" dirty="0" smtClean="0"/>
              <a:t>please email this in to us at Exeterscholars@Exeter.ac.uk </a:t>
            </a:r>
          </a:p>
          <a:p>
            <a:pPr marL="171450" indent="-171450">
              <a:buFontTx/>
              <a:buChar char="-"/>
            </a:pPr>
            <a:endParaRPr lang="en-GB" b="1" baseline="0" dirty="0" smtClean="0"/>
          </a:p>
          <a:p>
            <a:pPr marL="171450" indent="-171450">
              <a:buFontTx/>
              <a:buChar char="-"/>
            </a:pPr>
            <a:r>
              <a:rPr lang="en-GB" b="0" baseline="0" dirty="0" smtClean="0"/>
              <a:t>Content is designed </a:t>
            </a:r>
            <a:r>
              <a:rPr lang="en-GB" b="1" baseline="0" dirty="0" smtClean="0"/>
              <a:t>to build upon what you have learnt through your pathway but to extend this learning to support your decision making</a:t>
            </a:r>
            <a:r>
              <a:rPr lang="en-GB" b="0" baseline="0" dirty="0" smtClean="0"/>
              <a:t> and really show you whether HE is the right route for you!</a:t>
            </a:r>
          </a:p>
          <a:p>
            <a:pPr marL="171450" indent="-171450">
              <a:buFontTx/>
              <a:buChar char="-"/>
            </a:pPr>
            <a:endParaRPr lang="en-GB" b="0" baseline="0" dirty="0" smtClean="0"/>
          </a:p>
          <a:p>
            <a:pPr marL="171450" indent="-171450">
              <a:buFontTx/>
              <a:buChar char="-"/>
            </a:pPr>
            <a:r>
              <a:rPr lang="en-GB" b="0" baseline="0" dirty="0" smtClean="0"/>
              <a:t>-Familiar themes covered – some of you will be more familiar with these than others. </a:t>
            </a:r>
          </a:p>
          <a:p>
            <a:pPr marL="171450" indent="-171450">
              <a:buFontTx/>
              <a:buChar char="-"/>
            </a:pPr>
            <a:endParaRPr lang="en-GB" b="0" baseline="0" dirty="0" smtClean="0"/>
          </a:p>
          <a:p>
            <a:pPr marL="171450" indent="-171450">
              <a:buFontTx/>
              <a:buChar char="-"/>
            </a:pPr>
            <a:r>
              <a:rPr lang="en-GB" b="0" baseline="0" dirty="0" smtClean="0"/>
              <a:t>Help you feel prepared and confident for higher level study </a:t>
            </a:r>
          </a:p>
          <a:p>
            <a:pPr marL="171450" indent="-171450">
              <a:buFontTx/>
              <a:buChar char="-"/>
            </a:pPr>
            <a:endParaRPr lang="en-GB" b="0" baseline="0" dirty="0" smtClean="0"/>
          </a:p>
          <a:p>
            <a:pPr marL="171450" indent="-171450">
              <a:buFontTx/>
              <a:buChar char="-"/>
            </a:pPr>
            <a:r>
              <a:rPr lang="en-GB" b="0" baseline="0" dirty="0" smtClean="0"/>
              <a:t>-Content is delivered through an online portal. You can log in at any time that suits you and work through the quizzes and activities in your own time and at your own pace. </a:t>
            </a:r>
          </a:p>
          <a:p>
            <a:pPr marL="171450" indent="-171450">
              <a:buFontTx/>
              <a:buChar char="-"/>
            </a:pPr>
            <a:endParaRPr lang="en-GB" b="0" baseline="0" dirty="0" smtClean="0"/>
          </a:p>
          <a:p>
            <a:pPr marL="171450" indent="-171450">
              <a:buFontTx/>
              <a:buChar char="-"/>
            </a:pPr>
            <a:r>
              <a:rPr lang="en-GB" b="0" baseline="0" dirty="0" smtClean="0"/>
              <a:t>Not marked/assessed – it’s a tool for you to use to complement your study so far and provide you with further information around topics to do with Higher Education </a:t>
            </a:r>
            <a:endParaRPr lang="en-GB" b="0" dirty="0"/>
          </a:p>
        </p:txBody>
      </p:sp>
      <p:sp>
        <p:nvSpPr>
          <p:cNvPr id="4" name="Slide Number Placeholder 3"/>
          <p:cNvSpPr>
            <a:spLocks noGrp="1"/>
          </p:cNvSpPr>
          <p:nvPr>
            <p:ph type="sldNum" sz="quarter" idx="10"/>
          </p:nvPr>
        </p:nvSpPr>
        <p:spPr/>
        <p:txBody>
          <a:bodyPr/>
          <a:lstStyle/>
          <a:p>
            <a:fld id="{2FCFA94C-8463-E249-B40C-ABC64971CE14}" type="slidenum">
              <a:rPr lang="en-US" smtClean="0"/>
              <a:t>5</a:t>
            </a:fld>
            <a:endParaRPr lang="en-US"/>
          </a:p>
        </p:txBody>
      </p:sp>
    </p:spTree>
    <p:extLst>
      <p:ext uri="{BB962C8B-B14F-4D97-AF65-F5344CB8AC3E}">
        <p14:creationId xmlns:p14="http://schemas.microsoft.com/office/powerpoint/2010/main" val="337116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0" dirty="0" smtClean="0"/>
              <a:t>Login</a:t>
            </a:r>
            <a:r>
              <a:rPr lang="en-GB" b="0" baseline="0" dirty="0" smtClean="0"/>
              <a:t> page – enter the details you receive in the email – you will then be asked to re-set and confirm your own password</a:t>
            </a:r>
            <a:endParaRPr lang="en-GB" b="0" dirty="0"/>
          </a:p>
        </p:txBody>
      </p:sp>
      <p:sp>
        <p:nvSpPr>
          <p:cNvPr id="4" name="Slide Number Placeholder 3"/>
          <p:cNvSpPr>
            <a:spLocks noGrp="1"/>
          </p:cNvSpPr>
          <p:nvPr>
            <p:ph type="sldNum" sz="quarter" idx="10"/>
          </p:nvPr>
        </p:nvSpPr>
        <p:spPr/>
        <p:txBody>
          <a:bodyPr/>
          <a:lstStyle/>
          <a:p>
            <a:fld id="{2FCFA94C-8463-E249-B40C-ABC64971CE14}" type="slidenum">
              <a:rPr lang="en-US" smtClean="0"/>
              <a:t>6</a:t>
            </a:fld>
            <a:endParaRPr lang="en-US"/>
          </a:p>
        </p:txBody>
      </p:sp>
    </p:spTree>
    <p:extLst>
      <p:ext uri="{BB962C8B-B14F-4D97-AF65-F5344CB8AC3E}">
        <p14:creationId xmlns:p14="http://schemas.microsoft.com/office/powerpoint/2010/main" val="415613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0" dirty="0" smtClean="0"/>
              <a:t>Home</a:t>
            </a:r>
            <a:r>
              <a:rPr lang="en-GB" b="0" baseline="0" dirty="0" smtClean="0"/>
              <a:t> page – online courses</a:t>
            </a:r>
          </a:p>
          <a:p>
            <a:pPr marL="171450" indent="-171450">
              <a:buFontTx/>
              <a:buChar char="-"/>
            </a:pPr>
            <a:r>
              <a:rPr lang="en-GB" b="0" baseline="0" dirty="0" smtClean="0"/>
              <a:t>The first 5 are relevant to you (HE – to go or not to go?  - Informed choices</a:t>
            </a:r>
          </a:p>
          <a:p>
            <a:pPr marL="171450" indent="-171450">
              <a:buFontTx/>
              <a:buChar char="-"/>
            </a:pPr>
            <a:endParaRPr lang="en-GB" b="0" baseline="0" dirty="0" smtClean="0"/>
          </a:p>
          <a:p>
            <a:pPr marL="0" indent="0">
              <a:buFontTx/>
              <a:buNone/>
            </a:pPr>
            <a:r>
              <a:rPr lang="en-GB" b="0" baseline="0" dirty="0" smtClean="0"/>
              <a:t>-Again these should be familiar themes but the online platform allows you to explore these in more detail in an interactive way</a:t>
            </a:r>
            <a:endParaRPr lang="en-GB" b="0" dirty="0"/>
          </a:p>
        </p:txBody>
      </p:sp>
      <p:sp>
        <p:nvSpPr>
          <p:cNvPr id="4" name="Slide Number Placeholder 3"/>
          <p:cNvSpPr>
            <a:spLocks noGrp="1"/>
          </p:cNvSpPr>
          <p:nvPr>
            <p:ph type="sldNum" sz="quarter" idx="10"/>
          </p:nvPr>
        </p:nvSpPr>
        <p:spPr/>
        <p:txBody>
          <a:bodyPr/>
          <a:lstStyle/>
          <a:p>
            <a:fld id="{2FCFA94C-8463-E249-B40C-ABC64971CE14}" type="slidenum">
              <a:rPr lang="en-US" smtClean="0"/>
              <a:t>7</a:t>
            </a:fld>
            <a:endParaRPr lang="en-US"/>
          </a:p>
        </p:txBody>
      </p:sp>
    </p:spTree>
    <p:extLst>
      <p:ext uri="{BB962C8B-B14F-4D97-AF65-F5344CB8AC3E}">
        <p14:creationId xmlns:p14="http://schemas.microsoft.com/office/powerpoint/2010/main" val="291638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0" dirty="0" smtClean="0"/>
              <a:t>Click on the course you want</a:t>
            </a:r>
            <a:r>
              <a:rPr lang="en-GB" b="0" baseline="0" dirty="0" smtClean="0"/>
              <a:t> to do – you’ll see a screen like this</a:t>
            </a:r>
          </a:p>
          <a:p>
            <a:pPr marL="171450" indent="-171450">
              <a:buFontTx/>
              <a:buChar char="-"/>
            </a:pPr>
            <a:r>
              <a:rPr lang="en-GB" b="0" baseline="0" dirty="0" smtClean="0"/>
              <a:t>Click on the blue info and this will take you to the activity/quiz/video</a:t>
            </a:r>
            <a:endParaRPr lang="en-GB" b="0" dirty="0"/>
          </a:p>
        </p:txBody>
      </p:sp>
      <p:sp>
        <p:nvSpPr>
          <p:cNvPr id="4" name="Slide Number Placeholder 3"/>
          <p:cNvSpPr>
            <a:spLocks noGrp="1"/>
          </p:cNvSpPr>
          <p:nvPr>
            <p:ph type="sldNum" sz="quarter" idx="10"/>
          </p:nvPr>
        </p:nvSpPr>
        <p:spPr/>
        <p:txBody>
          <a:bodyPr/>
          <a:lstStyle/>
          <a:p>
            <a:fld id="{2FCFA94C-8463-E249-B40C-ABC64971CE14}" type="slidenum">
              <a:rPr lang="en-US" smtClean="0"/>
              <a:t>8</a:t>
            </a:fld>
            <a:endParaRPr lang="en-US"/>
          </a:p>
        </p:txBody>
      </p:sp>
    </p:spTree>
    <p:extLst>
      <p:ext uri="{BB962C8B-B14F-4D97-AF65-F5344CB8AC3E}">
        <p14:creationId xmlns:p14="http://schemas.microsoft.com/office/powerpoint/2010/main" val="303878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0" dirty="0" smtClean="0"/>
              <a:t>Might look something like this!</a:t>
            </a:r>
          </a:p>
          <a:p>
            <a:pPr marL="171450" indent="-171450">
              <a:buFontTx/>
              <a:buChar char="-"/>
            </a:pPr>
            <a:r>
              <a:rPr lang="en-GB" b="0" dirty="0" smtClean="0"/>
              <a:t>Work your way through in your own time</a:t>
            </a:r>
          </a:p>
          <a:p>
            <a:pPr marL="171450" indent="-171450">
              <a:buFontTx/>
              <a:buChar char="-"/>
            </a:pPr>
            <a:r>
              <a:rPr lang="en-GB" b="0" dirty="0" smtClean="0"/>
              <a:t>No</a:t>
            </a:r>
            <a:r>
              <a:rPr lang="en-GB" b="0" baseline="0" dirty="0" smtClean="0"/>
              <a:t> time limits, marked assessments or pressure to complete – dip in and out as you wish at times that suit you!</a:t>
            </a:r>
          </a:p>
          <a:p>
            <a:pPr marL="171450" indent="-171450">
              <a:buFontTx/>
              <a:buChar char="-"/>
            </a:pPr>
            <a:r>
              <a:rPr lang="en-GB" b="0" baseline="0" dirty="0" smtClean="0"/>
              <a:t>Get used to navigating your way around the course – it will show you when you have completed a module!</a:t>
            </a:r>
          </a:p>
          <a:p>
            <a:pPr marL="171450" indent="-171450">
              <a:buFontTx/>
              <a:buChar char="-"/>
            </a:pPr>
            <a:r>
              <a:rPr lang="en-GB" b="0" baseline="0" dirty="0" smtClean="0"/>
              <a:t>This is a similar online platform to those you may find at university</a:t>
            </a:r>
            <a:endParaRPr lang="en-GB" b="0" dirty="0"/>
          </a:p>
        </p:txBody>
      </p:sp>
      <p:sp>
        <p:nvSpPr>
          <p:cNvPr id="4" name="Slide Number Placeholder 3"/>
          <p:cNvSpPr>
            <a:spLocks noGrp="1"/>
          </p:cNvSpPr>
          <p:nvPr>
            <p:ph type="sldNum" sz="quarter" idx="10"/>
          </p:nvPr>
        </p:nvSpPr>
        <p:spPr/>
        <p:txBody>
          <a:bodyPr/>
          <a:lstStyle/>
          <a:p>
            <a:fld id="{2FCFA94C-8463-E249-B40C-ABC64971CE14}" type="slidenum">
              <a:rPr lang="en-US" smtClean="0"/>
              <a:t>9</a:t>
            </a:fld>
            <a:endParaRPr lang="en-US"/>
          </a:p>
        </p:txBody>
      </p:sp>
    </p:spTree>
    <p:extLst>
      <p:ext uri="{BB962C8B-B14F-4D97-AF65-F5344CB8AC3E}">
        <p14:creationId xmlns:p14="http://schemas.microsoft.com/office/powerpoint/2010/main" val="208365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1F887A-7D77-44D5-999E-4C7DB2DA8267}"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249331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1F887A-7D77-44D5-999E-4C7DB2DA8267}"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116712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1F887A-7D77-44D5-999E-4C7DB2DA8267}"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207961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1F887A-7D77-44D5-999E-4C7DB2DA8267}"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258827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F887A-7D77-44D5-999E-4C7DB2DA8267}"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126065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1F887A-7D77-44D5-999E-4C7DB2DA8267}"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245412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1F887A-7D77-44D5-999E-4C7DB2DA8267}" type="datetimeFigureOut">
              <a:rPr lang="en-GB" smtClean="0"/>
              <a:t>09/01/2020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395181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1F887A-7D77-44D5-999E-4C7DB2DA8267}" type="datetimeFigureOut">
              <a:rPr lang="en-GB" smtClean="0"/>
              <a:t>09/01/2020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70638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F887A-7D77-44D5-999E-4C7DB2DA8267}" type="datetimeFigureOut">
              <a:rPr lang="en-GB" smtClean="0"/>
              <a:t>09/01/2020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18396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F887A-7D77-44D5-999E-4C7DB2DA8267}"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63922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F887A-7D77-44D5-999E-4C7DB2DA8267}"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BA1DF-C408-489F-908D-B4FE279AAEDD}" type="slidenum">
              <a:rPr lang="en-GB" smtClean="0"/>
              <a:t>‹#›</a:t>
            </a:fld>
            <a:endParaRPr lang="en-GB"/>
          </a:p>
        </p:txBody>
      </p:sp>
    </p:spTree>
    <p:extLst>
      <p:ext uri="{BB962C8B-B14F-4D97-AF65-F5344CB8AC3E}">
        <p14:creationId xmlns:p14="http://schemas.microsoft.com/office/powerpoint/2010/main" val="84410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F887A-7D77-44D5-999E-4C7DB2DA8267}" type="datetimeFigureOut">
              <a:rPr lang="en-GB" smtClean="0"/>
              <a:t>09/01/2020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A1DF-C408-489F-908D-B4FE279AAEDD}" type="slidenum">
              <a:rPr lang="en-GB" smtClean="0"/>
              <a:t>‹#›</a:t>
            </a:fld>
            <a:endParaRPr lang="en-GB"/>
          </a:p>
        </p:txBody>
      </p:sp>
    </p:spTree>
    <p:extLst>
      <p:ext uri="{BB962C8B-B14F-4D97-AF65-F5344CB8AC3E}">
        <p14:creationId xmlns:p14="http://schemas.microsoft.com/office/powerpoint/2010/main" val="4170581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exeter.ac.uk/exeterscholars" TargetMode="External"/><Relationship Id="rId5" Type="http://schemas.openxmlformats.org/officeDocument/2006/relationships/image" Target="../media/image4.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exeterscholars@exeter.ac.uk" TargetMode="External"/><Relationship Id="rId5" Type="http://schemas.openxmlformats.org/officeDocument/2006/relationships/image" Target="../media/image10.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D20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781777"/>
            <a:ext cx="12192000" cy="151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v</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11" y="1109073"/>
            <a:ext cx="2286291" cy="860102"/>
          </a:xfrm>
          <a:prstGeom prst="rect">
            <a:avLst/>
          </a:prstGeom>
        </p:spPr>
      </p:pic>
      <p:sp>
        <p:nvSpPr>
          <p:cNvPr id="8" name="TextBox 7"/>
          <p:cNvSpPr txBox="1"/>
          <p:nvPr/>
        </p:nvSpPr>
        <p:spPr>
          <a:xfrm>
            <a:off x="5611660" y="1221527"/>
            <a:ext cx="6059155" cy="523220"/>
          </a:xfrm>
          <a:prstGeom prst="rect">
            <a:avLst/>
          </a:prstGeom>
          <a:noFill/>
        </p:spPr>
        <p:txBody>
          <a:bodyPr wrap="square" rtlCol="0">
            <a:spAutoFit/>
          </a:bodyPr>
          <a:lstStyle/>
          <a:p>
            <a:pPr algn="r"/>
            <a:r>
              <a:rPr lang="en-US" sz="2800" b="1" dirty="0" smtClean="0">
                <a:latin typeface="Arial" charset="0"/>
                <a:ea typeface="Humanist 521 Bold Condensed" charset="0"/>
                <a:cs typeface="Arial" charset="0"/>
              </a:rPr>
              <a:t>Exeter Scholars: Next Steps</a:t>
            </a:r>
            <a:endParaRPr lang="en-US" sz="2800" b="1" dirty="0">
              <a:latin typeface="Humanist 521 Bold Condensed" charset="0"/>
              <a:ea typeface="Humanist 521 Bold Condensed" charset="0"/>
              <a:cs typeface="Humanist 521 Bold Condensed"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Tree>
    <p:extLst>
      <p:ext uri="{BB962C8B-B14F-4D97-AF65-F5344CB8AC3E}">
        <p14:creationId xmlns:p14="http://schemas.microsoft.com/office/powerpoint/2010/main" val="3078681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009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9375" y="870443"/>
            <a:ext cx="6730939" cy="430887"/>
          </a:xfrm>
          <a:prstGeom prst="rect">
            <a:avLst/>
          </a:prstGeom>
          <a:noFill/>
        </p:spPr>
        <p:txBody>
          <a:bodyPr wrap="square" lIns="0" tIns="0" rIns="0" bIns="0" rtlCol="0">
            <a:spAutoFit/>
          </a:bodyPr>
          <a:lstStyle/>
          <a:p>
            <a:r>
              <a:rPr lang="en-US" sz="2800" b="1" dirty="0" smtClean="0">
                <a:solidFill>
                  <a:srgbClr val="0093AF"/>
                </a:solidFill>
                <a:latin typeface="Arial" charset="0"/>
                <a:ea typeface="Arial" charset="0"/>
                <a:cs typeface="Arial" charset="0"/>
              </a:rPr>
              <a:t>Live Online Q&amp;A Forums</a:t>
            </a:r>
            <a:endParaRPr lang="en-US" sz="2800" b="1" dirty="0">
              <a:solidFill>
                <a:srgbClr val="0093AF"/>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9" name="Picture 8"/>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6792000" y="3256269"/>
            <a:ext cx="5400000" cy="3600000"/>
          </a:xfrm>
          <a:prstGeom prst="rect">
            <a:avLst/>
          </a:prstGeom>
        </p:spPr>
      </p:pic>
      <p:sp>
        <p:nvSpPr>
          <p:cNvPr id="4" name="TextBox 3"/>
          <p:cNvSpPr txBox="1"/>
          <p:nvPr/>
        </p:nvSpPr>
        <p:spPr>
          <a:xfrm>
            <a:off x="3099374" y="1793631"/>
            <a:ext cx="8565087" cy="7478970"/>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Dates for your diary:</a:t>
            </a:r>
          </a:p>
          <a:p>
            <a:pPr>
              <a:lnSpc>
                <a:spcPct val="150000"/>
              </a:lnSpc>
            </a:pPr>
            <a:endParaRPr lang="en-GB"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Getting </a:t>
            </a:r>
            <a:r>
              <a:rPr lang="en-GB" sz="2000" dirty="0">
                <a:latin typeface="Arial" panose="020B0604020202020204" pitchFamily="34" charset="0"/>
                <a:cs typeface="Arial" panose="020B0604020202020204" pitchFamily="34" charset="0"/>
              </a:rPr>
              <a:t>Through Your GCSEs: Dealing with Stress and Managing the Pressure</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6.30–7.30pm, Wednesday </a:t>
            </a:r>
            <a:r>
              <a:rPr lang="en-GB" sz="2000" dirty="0" smtClean="0">
                <a:latin typeface="Arial" panose="020B0604020202020204" pitchFamily="34" charset="0"/>
                <a:cs typeface="Arial" panose="020B0604020202020204" pitchFamily="34" charset="0"/>
              </a:rPr>
              <a:t>4</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March 2020</a:t>
            </a:r>
            <a:endParaRPr lang="en-GB" sz="2000" dirty="0">
              <a:latin typeface="Arial" panose="020B0604020202020204" pitchFamily="34" charset="0"/>
              <a:cs typeface="Arial" panose="020B0604020202020204" pitchFamily="34" charset="0"/>
            </a:endParaRPr>
          </a:p>
          <a:p>
            <a:pPr>
              <a:lnSpc>
                <a:spcPct val="150000"/>
              </a:lnSpc>
            </a:pPr>
            <a:endParaRPr lang="en-GB" sz="2000" dirty="0" smtClean="0">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Levels: Making the Right Choices and Keeping Your Options Open</a:t>
            </a:r>
          </a:p>
          <a:p>
            <a:pPr>
              <a:lnSpc>
                <a:spcPct val="150000"/>
              </a:lnSpc>
            </a:pP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6.30–7.30pm</a:t>
            </a:r>
            <a:r>
              <a:rPr lang="en-GB" sz="2000" dirty="0">
                <a:latin typeface="Arial" panose="020B0604020202020204" pitchFamily="34" charset="0"/>
                <a:cs typeface="Arial" panose="020B0604020202020204" pitchFamily="34" charset="0"/>
              </a:rPr>
              <a:t>, Wednesday </a:t>
            </a:r>
            <a:r>
              <a:rPr lang="en-GB" sz="2000" dirty="0" smtClean="0">
                <a:latin typeface="Arial" panose="020B0604020202020204" pitchFamily="34" charset="0"/>
                <a:cs typeface="Arial" panose="020B0604020202020204" pitchFamily="34" charset="0"/>
              </a:rPr>
              <a:t>1</a:t>
            </a:r>
            <a:r>
              <a:rPr lang="en-GB" sz="2000" baseline="30000" dirty="0" smtClean="0">
                <a:latin typeface="Arial" panose="020B0604020202020204" pitchFamily="34" charset="0"/>
                <a:cs typeface="Arial" panose="020B0604020202020204" pitchFamily="34" charset="0"/>
              </a:rPr>
              <a:t>st</a:t>
            </a:r>
            <a:r>
              <a:rPr lang="en-GB" sz="2000" dirty="0" smtClean="0">
                <a:latin typeface="Arial" panose="020B0604020202020204" pitchFamily="34" charset="0"/>
                <a:cs typeface="Arial" panose="020B0604020202020204" pitchFamily="34" charset="0"/>
              </a:rPr>
              <a:t> April 2020</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58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8847" y="776278"/>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Looking </a:t>
            </a:r>
            <a:r>
              <a:rPr lang="en-US" sz="2800" b="1" smtClean="0">
                <a:solidFill>
                  <a:srgbClr val="93B322"/>
                </a:solidFill>
                <a:latin typeface="Arial" charset="0"/>
                <a:ea typeface="Arial" charset="0"/>
                <a:cs typeface="Arial" charset="0"/>
              </a:rPr>
              <a:t>Ahead… </a:t>
            </a:r>
            <a:r>
              <a:rPr lang="en-US" sz="2800" b="1" dirty="0" smtClean="0">
                <a:solidFill>
                  <a:srgbClr val="93B322"/>
                </a:solidFill>
                <a:latin typeface="Arial" charset="0"/>
                <a:ea typeface="Arial" charset="0"/>
                <a:cs typeface="Arial" charset="0"/>
              </a:rPr>
              <a:t>Timeline for Next Steps </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3" name="TextBox 2"/>
          <p:cNvSpPr txBox="1"/>
          <p:nvPr/>
        </p:nvSpPr>
        <p:spPr>
          <a:xfrm>
            <a:off x="3268847" y="1547446"/>
            <a:ext cx="8217877" cy="3785652"/>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Timeline for Year 12 applications (South West Pathway)</a:t>
            </a: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Applications open in September </a:t>
            </a:r>
            <a:r>
              <a:rPr lang="en-GB" sz="2000" dirty="0" smtClean="0">
                <a:latin typeface="Arial" panose="020B0604020202020204" pitchFamily="34" charset="0"/>
                <a:cs typeface="Arial" panose="020B0604020202020204" pitchFamily="34" charset="0"/>
              </a:rPr>
              <a:t>2020</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Places confirmed in November </a:t>
            </a:r>
            <a:r>
              <a:rPr lang="en-GB" sz="2000" dirty="0" smtClean="0">
                <a:latin typeface="Arial" panose="020B0604020202020204" pitchFamily="34" charset="0"/>
                <a:cs typeface="Arial" panose="020B0604020202020204" pitchFamily="34" charset="0"/>
              </a:rPr>
              <a:t>2020</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Check website for further information:</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hlinkClick r:id="rId6"/>
              </a:rPr>
              <a:t>www.exeter.ac.uk/exeterscholars</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163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009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6530" y="870443"/>
            <a:ext cx="6730939" cy="492443"/>
          </a:xfrm>
          <a:prstGeom prst="rect">
            <a:avLst/>
          </a:prstGeom>
          <a:noFill/>
        </p:spPr>
        <p:txBody>
          <a:bodyPr wrap="square" lIns="0" tIns="0" rIns="0" bIns="0" rtlCol="0">
            <a:spAutoFit/>
          </a:bodyPr>
          <a:lstStyle/>
          <a:p>
            <a:r>
              <a:rPr lang="en-US" sz="3200" b="1" dirty="0" smtClean="0">
                <a:solidFill>
                  <a:srgbClr val="0093AF"/>
                </a:solidFill>
                <a:latin typeface="Arial" charset="0"/>
                <a:ea typeface="Arial" charset="0"/>
                <a:cs typeface="Arial" charset="0"/>
              </a:rPr>
              <a:t>Finally…</a:t>
            </a:r>
            <a:endParaRPr lang="en-US" sz="3200" b="1" dirty="0">
              <a:solidFill>
                <a:srgbClr val="0093AF"/>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9" name="Picture 8"/>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6792000" y="3256269"/>
            <a:ext cx="5400000" cy="3600000"/>
          </a:xfrm>
          <a:prstGeom prst="rect">
            <a:avLst/>
          </a:prstGeom>
        </p:spPr>
      </p:pic>
      <p:sp>
        <p:nvSpPr>
          <p:cNvPr id="3" name="Rectangle 2"/>
          <p:cNvSpPr/>
          <p:nvPr/>
        </p:nvSpPr>
        <p:spPr>
          <a:xfrm>
            <a:off x="3317630" y="1905506"/>
            <a:ext cx="8116676" cy="3970318"/>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Feedback and evaluation form </a:t>
            </a:r>
          </a:p>
          <a:p>
            <a:pPr marL="457200" indent="-4572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Travel expenses claim form</a:t>
            </a:r>
          </a:p>
          <a:p>
            <a:pPr marL="457200" indent="-4572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Email us: </a:t>
            </a:r>
            <a:r>
              <a:rPr lang="en-GB" sz="2000" dirty="0" smtClean="0">
                <a:latin typeface="Arial" panose="020B0604020202020204" pitchFamily="34" charset="0"/>
                <a:cs typeface="Arial" panose="020B0604020202020204" pitchFamily="34" charset="0"/>
                <a:hlinkClick r:id="rId6"/>
              </a:rPr>
              <a:t>exeterscholars@exeter.ac.uk</a:t>
            </a: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Purple Exeter Scholars Year 12 leaflet  </a:t>
            </a:r>
          </a:p>
          <a:p>
            <a:endParaRPr lang="en-GB" sz="3200" dirty="0"/>
          </a:p>
        </p:txBody>
      </p:sp>
    </p:spTree>
    <p:extLst>
      <p:ext uri="{BB962C8B-B14F-4D97-AF65-F5344CB8AC3E}">
        <p14:creationId xmlns:p14="http://schemas.microsoft.com/office/powerpoint/2010/main" val="425344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D20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15031" y="668232"/>
            <a:ext cx="7879800" cy="430887"/>
          </a:xfrm>
          <a:prstGeom prst="rect">
            <a:avLst/>
          </a:prstGeom>
          <a:noFill/>
        </p:spPr>
        <p:txBody>
          <a:bodyPr wrap="square" lIns="0" tIns="0" rIns="0" bIns="0" rtlCol="0">
            <a:spAutoFit/>
          </a:bodyPr>
          <a:lstStyle/>
          <a:p>
            <a:r>
              <a:rPr lang="en-US" sz="2800" b="1" dirty="0" smtClean="0">
                <a:solidFill>
                  <a:srgbClr val="D20D52"/>
                </a:solidFill>
                <a:latin typeface="Arial" charset="0"/>
                <a:ea typeface="Arial" charset="0"/>
                <a:cs typeface="Arial" charset="0"/>
              </a:rPr>
              <a:t>Exeter Scholars Travel Expenses Claim Form</a:t>
            </a:r>
            <a:endParaRPr lang="en-US" sz="2800" b="1" dirty="0">
              <a:solidFill>
                <a:srgbClr val="D20D5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1" name="Picture 10"/>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6792000" y="3256269"/>
            <a:ext cx="5400000" cy="3600000"/>
          </a:xfrm>
          <a:prstGeom prst="rect">
            <a:avLst/>
          </a:prstGeom>
        </p:spPr>
      </p:pic>
      <p:pic>
        <p:nvPicPr>
          <p:cNvPr id="3" name="Picture 2"/>
          <p:cNvPicPr>
            <a:picLocks noChangeAspect="1"/>
          </p:cNvPicPr>
          <p:nvPr/>
        </p:nvPicPr>
        <p:blipFill rotWithShape="1">
          <a:blip r:embed="rId6"/>
          <a:srcRect l="7176" t="24827" r="64459"/>
          <a:stretch/>
        </p:blipFill>
        <p:spPr>
          <a:xfrm>
            <a:off x="4300477" y="1301262"/>
            <a:ext cx="5968938" cy="5084608"/>
          </a:xfrm>
          <a:prstGeom prst="rect">
            <a:avLst/>
          </a:prstGeom>
        </p:spPr>
      </p:pic>
    </p:spTree>
    <p:extLst>
      <p:ext uri="{BB962C8B-B14F-4D97-AF65-F5344CB8AC3E}">
        <p14:creationId xmlns:p14="http://schemas.microsoft.com/office/powerpoint/2010/main" val="418448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5" name="TextBox 14"/>
          <p:cNvSpPr txBox="1"/>
          <p:nvPr/>
        </p:nvSpPr>
        <p:spPr>
          <a:xfrm>
            <a:off x="1095537" y="2048662"/>
            <a:ext cx="9044926" cy="677108"/>
          </a:xfrm>
          <a:prstGeom prst="rect">
            <a:avLst/>
          </a:prstGeom>
          <a:noFill/>
        </p:spPr>
        <p:txBody>
          <a:bodyPr wrap="square" lIns="0" tIns="0" rIns="0" bIns="0" rtlCol="0">
            <a:spAutoFit/>
          </a:bodyPr>
          <a:lstStyle/>
          <a:p>
            <a:pPr algn="ctr"/>
            <a:r>
              <a:rPr lang="en-GB" sz="4400" i="1" dirty="0" smtClean="0">
                <a:solidFill>
                  <a:schemeClr val="bg1"/>
                </a:solidFill>
                <a:latin typeface="Arial" panose="020B0604020202020204" pitchFamily="34" charset="0"/>
                <a:cs typeface="Arial" panose="020B0604020202020204" pitchFamily="34" charset="0"/>
              </a:rPr>
              <a:t>Thank you and goodbye!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spTree>
    <p:extLst>
      <p:ext uri="{BB962C8B-B14F-4D97-AF65-F5344CB8AC3E}">
        <p14:creationId xmlns:p14="http://schemas.microsoft.com/office/powerpoint/2010/main" val="288476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1349208" y="870443"/>
            <a:ext cx="7759623" cy="2308324"/>
          </a:xfrm>
          <a:prstGeom prst="rect">
            <a:avLst/>
          </a:prstGeom>
          <a:noFill/>
        </p:spPr>
        <p:txBody>
          <a:bodyPr wrap="square" lIns="0" tIns="0" rIns="0" bIns="0" rtlCol="0">
            <a:spAutoFit/>
          </a:bodyPr>
          <a:lstStyle/>
          <a:p>
            <a:r>
              <a:rPr lang="en-US" sz="5000" b="1" dirty="0" smtClean="0">
                <a:solidFill>
                  <a:schemeClr val="bg1"/>
                </a:solidFill>
                <a:latin typeface="Arial" charset="0"/>
                <a:ea typeface="Arial" charset="0"/>
                <a:cs typeface="Arial" charset="0"/>
              </a:rPr>
              <a:t>Becoming a University of Exeter Scholar: </a:t>
            </a:r>
          </a:p>
          <a:p>
            <a:r>
              <a:rPr lang="en-US" sz="5000" b="1" dirty="0" smtClean="0">
                <a:solidFill>
                  <a:schemeClr val="bg1"/>
                </a:solidFill>
                <a:latin typeface="Arial" charset="0"/>
                <a:ea typeface="Arial" charset="0"/>
                <a:cs typeface="Arial" charset="0"/>
              </a:rPr>
              <a:t>Benefits Packages</a:t>
            </a:r>
            <a:endParaRPr lang="en-US" sz="5000" b="1" dirty="0">
              <a:solidFill>
                <a:schemeClr val="bg1"/>
              </a:solidFill>
              <a:latin typeface="Arial" charset="0"/>
              <a:ea typeface="Arial" charset="0"/>
              <a:cs typeface="Arial"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spTree>
    <p:extLst>
      <p:ext uri="{BB962C8B-B14F-4D97-AF65-F5344CB8AC3E}">
        <p14:creationId xmlns:p14="http://schemas.microsoft.com/office/powerpoint/2010/main" val="3699375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1236214" y="1255163"/>
            <a:ext cx="6950730" cy="769441"/>
          </a:xfrm>
          <a:prstGeom prst="rect">
            <a:avLst/>
          </a:prstGeom>
          <a:noFill/>
        </p:spPr>
        <p:txBody>
          <a:bodyPr wrap="square" lIns="0" tIns="0" rIns="0" bIns="0" rtlCol="0">
            <a:spAutoFit/>
          </a:bodyPr>
          <a:lstStyle/>
          <a:p>
            <a:r>
              <a:rPr lang="en-US" sz="5000" b="1" dirty="0" smtClean="0">
                <a:solidFill>
                  <a:schemeClr val="bg1"/>
                </a:solidFill>
                <a:latin typeface="Arial" charset="0"/>
                <a:ea typeface="Arial" charset="0"/>
                <a:cs typeface="Arial" charset="0"/>
              </a:rPr>
              <a:t>A Focus on Wellbeing</a:t>
            </a:r>
            <a:endParaRPr lang="en-US" sz="5000" b="1" dirty="0">
              <a:solidFill>
                <a:schemeClr val="bg1"/>
              </a:solidFill>
              <a:latin typeface="Arial" charset="0"/>
              <a:ea typeface="Arial" charset="0"/>
              <a:cs typeface="Arial"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spTree>
    <p:extLst>
      <p:ext uri="{BB962C8B-B14F-4D97-AF65-F5344CB8AC3E}">
        <p14:creationId xmlns:p14="http://schemas.microsoft.com/office/powerpoint/2010/main" val="162632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62631" y="776278"/>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Exeter Scholars: A Focus on Wellbeing</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pic>
        <p:nvPicPr>
          <p:cNvPr id="3" name="Picture 2"/>
          <p:cNvPicPr>
            <a:picLocks noChangeAspect="1"/>
          </p:cNvPicPr>
          <p:nvPr/>
        </p:nvPicPr>
        <p:blipFill rotWithShape="1">
          <a:blip r:embed="rId6"/>
          <a:srcRect l="7232" t="23242" r="64470" b="870"/>
          <a:stretch/>
        </p:blipFill>
        <p:spPr>
          <a:xfrm>
            <a:off x="4243754" y="1477108"/>
            <a:ext cx="5943600" cy="5123465"/>
          </a:xfrm>
          <a:prstGeom prst="rect">
            <a:avLst/>
          </a:prstGeom>
        </p:spPr>
      </p:pic>
    </p:spTree>
    <p:extLst>
      <p:ext uri="{BB962C8B-B14F-4D97-AF65-F5344CB8AC3E}">
        <p14:creationId xmlns:p14="http://schemas.microsoft.com/office/powerpoint/2010/main" val="567615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8847" y="702467"/>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Online Courses</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3" name="TextBox 2"/>
          <p:cNvSpPr txBox="1"/>
          <p:nvPr/>
        </p:nvSpPr>
        <p:spPr>
          <a:xfrm>
            <a:off x="3081279" y="1359565"/>
            <a:ext cx="8651631" cy="594008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Exclusive access to an exciting brand new e-learning platform!</a:t>
            </a:r>
          </a:p>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ndividual login details will be sent via email in the next two weeks</a:t>
            </a:r>
          </a:p>
          <a:p>
            <a:pPr>
              <a:lnSpc>
                <a:spcPct val="150000"/>
              </a:lnSpc>
            </a:pPr>
            <a:endParaRPr lang="en-GB"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Designed to complement what you have learned on your Exeter Scholars journey so far…</a:t>
            </a:r>
          </a:p>
          <a:p>
            <a:pPr>
              <a:lnSpc>
                <a:spcPct val="150000"/>
              </a:lnSpc>
            </a:pPr>
            <a:endParaRPr lang="en-GB"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Help you feel prepared and support your decision making around higher education </a:t>
            </a:r>
          </a:p>
          <a:p>
            <a:pPr marL="342900" indent="-342900">
              <a:lnSpc>
                <a:spcPct val="150000"/>
              </a:lnSpc>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Fun interactive </a:t>
            </a:r>
            <a:r>
              <a:rPr lang="en-GB" sz="2000" dirty="0">
                <a:latin typeface="Arial" panose="020B0604020202020204" pitchFamily="34" charset="0"/>
                <a:cs typeface="Arial" panose="020B0604020202020204" pitchFamily="34" charset="0"/>
              </a:rPr>
              <a:t>activities, videos and quizzes! </a:t>
            </a:r>
          </a:p>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19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8847" y="776278"/>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Online Courses</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3" name="TextBox 2"/>
          <p:cNvSpPr txBox="1"/>
          <p:nvPr/>
        </p:nvSpPr>
        <p:spPr>
          <a:xfrm>
            <a:off x="3186786" y="1254057"/>
            <a:ext cx="8651631" cy="861774"/>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
          <a:srcRect l="9904" t="27116" r="67596" b="20833"/>
          <a:stretch/>
        </p:blipFill>
        <p:spPr>
          <a:xfrm>
            <a:off x="2935029" y="1477108"/>
            <a:ext cx="8269664" cy="4794738"/>
          </a:xfrm>
          <a:prstGeom prst="rect">
            <a:avLst/>
          </a:prstGeom>
        </p:spPr>
      </p:pic>
    </p:spTree>
    <p:extLst>
      <p:ext uri="{BB962C8B-B14F-4D97-AF65-F5344CB8AC3E}">
        <p14:creationId xmlns:p14="http://schemas.microsoft.com/office/powerpoint/2010/main" val="2409915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8847" y="776278"/>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Online Courses</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3" name="TextBox 2"/>
          <p:cNvSpPr txBox="1"/>
          <p:nvPr/>
        </p:nvSpPr>
        <p:spPr>
          <a:xfrm>
            <a:off x="3186786" y="1254057"/>
            <a:ext cx="8651631" cy="861774"/>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6"/>
          <a:srcRect t="21624" r="58195"/>
          <a:stretch/>
        </p:blipFill>
        <p:spPr>
          <a:xfrm>
            <a:off x="2553400" y="1336431"/>
            <a:ext cx="9366739" cy="5334000"/>
          </a:xfrm>
          <a:prstGeom prst="rect">
            <a:avLst/>
          </a:prstGeom>
        </p:spPr>
      </p:pic>
    </p:spTree>
    <p:extLst>
      <p:ext uri="{BB962C8B-B14F-4D97-AF65-F5344CB8AC3E}">
        <p14:creationId xmlns:p14="http://schemas.microsoft.com/office/powerpoint/2010/main" val="2226664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8847" y="776278"/>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Online Courses</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3" name="TextBox 2"/>
          <p:cNvSpPr txBox="1"/>
          <p:nvPr/>
        </p:nvSpPr>
        <p:spPr>
          <a:xfrm>
            <a:off x="3186786" y="1254057"/>
            <a:ext cx="8651631" cy="861774"/>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
          <a:srcRect t="22628" r="58461"/>
          <a:stretch/>
        </p:blipFill>
        <p:spPr>
          <a:xfrm>
            <a:off x="2840143" y="1254057"/>
            <a:ext cx="8659094" cy="5263973"/>
          </a:xfrm>
          <a:prstGeom prst="rect">
            <a:avLst/>
          </a:prstGeom>
        </p:spPr>
      </p:pic>
    </p:spTree>
    <p:extLst>
      <p:ext uri="{BB962C8B-B14F-4D97-AF65-F5344CB8AC3E}">
        <p14:creationId xmlns:p14="http://schemas.microsoft.com/office/powerpoint/2010/main" val="414625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8847" y="776278"/>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Online Courses</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3" name="TextBox 2"/>
          <p:cNvSpPr txBox="1"/>
          <p:nvPr/>
        </p:nvSpPr>
        <p:spPr>
          <a:xfrm>
            <a:off x="3186786" y="1254057"/>
            <a:ext cx="8651631" cy="861774"/>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6"/>
          <a:srcRect t="21731" r="59039"/>
          <a:stretch/>
        </p:blipFill>
        <p:spPr>
          <a:xfrm>
            <a:off x="2766646" y="1383323"/>
            <a:ext cx="9071771" cy="5146431"/>
          </a:xfrm>
          <a:prstGeom prst="rect">
            <a:avLst/>
          </a:prstGeom>
        </p:spPr>
      </p:pic>
    </p:spTree>
    <p:extLst>
      <p:ext uri="{BB962C8B-B14F-4D97-AF65-F5344CB8AC3E}">
        <p14:creationId xmlns:p14="http://schemas.microsoft.com/office/powerpoint/2010/main" val="818008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1437</Words>
  <Application>Microsoft Office PowerPoint</Application>
  <PresentationFormat>Widescreen</PresentationFormat>
  <Paragraphs>145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Humanist 521 Bold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Stentiford, Hayley</dc:creator>
  <cp:lastModifiedBy>Stentiford, Hayley</cp:lastModifiedBy>
  <cp:revision>3</cp:revision>
  <dcterms:created xsi:type="dcterms:W3CDTF">2019-02-19T12:58:55Z</dcterms:created>
  <dcterms:modified xsi:type="dcterms:W3CDTF">2020-01-09T11:55:05Z</dcterms:modified>
</cp:coreProperties>
</file>