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6" r:id="rId4"/>
  </p:sldMasterIdLst>
  <p:notesMasterIdLst>
    <p:notesMasterId r:id="rId17"/>
  </p:notesMasterIdLst>
  <p:handoutMasterIdLst>
    <p:handoutMasterId r:id="rId18"/>
  </p:handoutMasterIdLst>
  <p:sldIdLst>
    <p:sldId id="257" r:id="rId5"/>
    <p:sldId id="281" r:id="rId6"/>
    <p:sldId id="287" r:id="rId7"/>
    <p:sldId id="294" r:id="rId8"/>
    <p:sldId id="289" r:id="rId9"/>
    <p:sldId id="292" r:id="rId10"/>
    <p:sldId id="290" r:id="rId11"/>
    <p:sldId id="299" r:id="rId12"/>
    <p:sldId id="300" r:id="rId13"/>
    <p:sldId id="301" r:id="rId14"/>
    <p:sldId id="302" r:id="rId15"/>
    <p:sldId id="297" r:id="rId16"/>
  </p:sldIdLst>
  <p:sldSz cx="9144000" cy="5143500" type="screen16x9"/>
  <p:notesSz cx="20104100" cy="11309350"/>
  <p:embeddedFontLst>
    <p:embeddedFont>
      <p:font typeface="Outfit" pitchFamily="2" charset="0"/>
      <p:regular r:id="rId19"/>
      <p:bold r:id="rId20"/>
      <p:italic r:id="rId21"/>
      <p:boldItalic r:id="rId22"/>
    </p:embeddedFont>
  </p:embeddedFontLst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Default Section" id="{25FDE757-DFE8-4EE7-B610-1119B91CC43A}">
          <p14:sldIdLst>
            <p14:sldId id="257"/>
            <p14:sldId id="281"/>
            <p14:sldId id="287"/>
            <p14:sldId id="294"/>
            <p14:sldId id="289"/>
            <p14:sldId id="292"/>
            <p14:sldId id="290"/>
            <p14:sldId id="299"/>
            <p14:sldId id="300"/>
            <p14:sldId id="301"/>
            <p14:sldId id="302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2" pos="2818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9E7BD-E503-8B30-3C3A-433E0D717620}" name="Aburagheb, Suzanne" initials="AS" userId="S::s.aburagheb@exeter.ac.uk::baea811d-c19e-44b9-934f-7e64944301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D69"/>
    <a:srgbClr val="00C896"/>
    <a:srgbClr val="01DCA5"/>
    <a:srgbClr val="003C3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9782E5-6C6D-42C1-9FF9-E90A86DC70DE}" v="5" dt="2025-07-11T11:56:19.4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7"/>
    <p:restoredTop sz="96327"/>
  </p:normalViewPr>
  <p:slideViewPr>
    <p:cSldViewPr snapToGrid="0">
      <p:cViewPr varScale="1">
        <p:scale>
          <a:sx n="106" d="100"/>
          <a:sy n="106" d="100"/>
        </p:scale>
        <p:origin x="1042" y="72"/>
      </p:cViewPr>
      <p:guideLst>
        <p:guide pos="281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Hara, Sue" userId="0a18aed7-4406-4fca-97f9-95696375f199" providerId="ADAL" clId="{5D9782E5-6C6D-42C1-9FF9-E90A86DC70DE}"/>
    <pc:docChg chg="undo custSel delSld modSld modSection">
      <pc:chgData name="O'Hara, Sue" userId="0a18aed7-4406-4fca-97f9-95696375f199" providerId="ADAL" clId="{5D9782E5-6C6D-42C1-9FF9-E90A86DC70DE}" dt="2025-07-11T11:56:52.694" v="61" actId="47"/>
      <pc:docMkLst>
        <pc:docMk/>
      </pc:docMkLst>
      <pc:sldChg chg="del">
        <pc:chgData name="O'Hara, Sue" userId="0a18aed7-4406-4fca-97f9-95696375f199" providerId="ADAL" clId="{5D9782E5-6C6D-42C1-9FF9-E90A86DC70DE}" dt="2025-07-11T11:56:52.694" v="61" actId="47"/>
        <pc:sldMkLst>
          <pc:docMk/>
          <pc:sldMk cId="397497831" sldId="265"/>
        </pc:sldMkLst>
      </pc:sldChg>
      <pc:sldChg chg="addSp delSp modSp mod modClrScheme chgLayout">
        <pc:chgData name="O'Hara, Sue" userId="0a18aed7-4406-4fca-97f9-95696375f199" providerId="ADAL" clId="{5D9782E5-6C6D-42C1-9FF9-E90A86DC70DE}" dt="2025-07-11T11:56:22.225" v="59" actId="12"/>
        <pc:sldMkLst>
          <pc:docMk/>
          <pc:sldMk cId="806896710" sldId="281"/>
        </pc:sldMkLst>
        <pc:spChg chg="mod ord">
          <ac:chgData name="O'Hara, Sue" userId="0a18aed7-4406-4fca-97f9-95696375f199" providerId="ADAL" clId="{5D9782E5-6C6D-42C1-9FF9-E90A86DC70DE}" dt="2025-07-11T11:56:13.186" v="57" actId="113"/>
          <ac:spMkLst>
            <pc:docMk/>
            <pc:sldMk cId="806896710" sldId="281"/>
            <ac:spMk id="2" creationId="{4650F566-61C7-4FF3-1D31-F05F3F177B0A}"/>
          </ac:spMkLst>
        </pc:spChg>
        <pc:spChg chg="mod ord">
          <ac:chgData name="O'Hara, Sue" userId="0a18aed7-4406-4fca-97f9-95696375f199" providerId="ADAL" clId="{5D9782E5-6C6D-42C1-9FF9-E90A86DC70DE}" dt="2025-07-11T11:56:22.225" v="59" actId="12"/>
          <ac:spMkLst>
            <pc:docMk/>
            <pc:sldMk cId="806896710" sldId="281"/>
            <ac:spMk id="3" creationId="{40C1B4D0-C69D-09BA-6D69-CAC5021EBA17}"/>
          </ac:spMkLst>
        </pc:spChg>
        <pc:spChg chg="add del mod">
          <ac:chgData name="O'Hara, Sue" userId="0a18aed7-4406-4fca-97f9-95696375f199" providerId="ADAL" clId="{5D9782E5-6C6D-42C1-9FF9-E90A86DC70DE}" dt="2025-07-11T11:55:57.006" v="49" actId="931"/>
          <ac:spMkLst>
            <pc:docMk/>
            <pc:sldMk cId="806896710" sldId="281"/>
            <ac:spMk id="5" creationId="{C9A93C32-6346-D189-60E9-5D3853C97421}"/>
          </ac:spMkLst>
        </pc:spChg>
        <pc:picChg chg="add mod">
          <ac:chgData name="O'Hara, Sue" userId="0a18aed7-4406-4fca-97f9-95696375f199" providerId="ADAL" clId="{5D9782E5-6C6D-42C1-9FF9-E90A86DC70DE}" dt="2025-07-11T11:56:08.511" v="55" actId="26606"/>
          <ac:picMkLst>
            <pc:docMk/>
            <pc:sldMk cId="806896710" sldId="281"/>
            <ac:picMk id="7" creationId="{8DD63EA8-E7AD-864A-AF27-E3ABF2FF0869}"/>
          </ac:picMkLst>
        </pc:picChg>
        <pc:picChg chg="del mod">
          <ac:chgData name="O'Hara, Sue" userId="0a18aed7-4406-4fca-97f9-95696375f199" providerId="ADAL" clId="{5D9782E5-6C6D-42C1-9FF9-E90A86DC70DE}" dt="2025-07-11T11:55:08.659" v="44" actId="478"/>
          <ac:picMkLst>
            <pc:docMk/>
            <pc:sldMk cId="806896710" sldId="281"/>
            <ac:picMk id="8" creationId="{2C992FF9-7C8D-973B-626D-BB5870994888}"/>
          </ac:picMkLst>
        </pc:picChg>
      </pc:sldChg>
      <pc:sldChg chg="del">
        <pc:chgData name="O'Hara, Sue" userId="0a18aed7-4406-4fca-97f9-95696375f199" providerId="ADAL" clId="{5D9782E5-6C6D-42C1-9FF9-E90A86DC70DE}" dt="2025-07-11T11:56:28.579" v="60" actId="47"/>
        <pc:sldMkLst>
          <pc:docMk/>
          <pc:sldMk cId="2784576516" sldId="2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932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en-US" sz="500" dirty="0">
                <a:cs typeface="Calibri"/>
              </a:rPr>
              <a:t>Welcome and thank you for joining</a:t>
            </a:r>
          </a:p>
          <a:p>
            <a:r>
              <a:rPr lang="en-US" sz="500" dirty="0">
                <a:cs typeface="Calibri"/>
              </a:rPr>
              <a:t>Looking forward to welcoming </a:t>
            </a:r>
          </a:p>
        </p:txBody>
      </p:sp>
    </p:spTree>
    <p:extLst>
      <p:ext uri="{BB962C8B-B14F-4D97-AF65-F5344CB8AC3E}">
        <p14:creationId xmlns:p14="http://schemas.microsoft.com/office/powerpoint/2010/main" val="6138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C4B8B1-E9D0-3C8E-A507-4A7B253F8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535" y="361"/>
            <a:ext cx="3851465" cy="514313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CB8A57-5EFB-A8C3-4852-AD100EC5E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3097148"/>
            <a:ext cx="4706868" cy="99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Cover Slide title maximum of 2 lines</a:t>
            </a:r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199BFAD-F4D4-1B01-012B-E92049685C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94" y="324909"/>
            <a:ext cx="4135674" cy="27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4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52D71C4C-306A-A0BD-62AA-747F3FE1639B}"/>
              </a:ext>
            </a:extLst>
          </p:cNvPr>
          <p:cNvSpPr/>
          <p:nvPr userDrawn="1"/>
        </p:nvSpPr>
        <p:spPr>
          <a:xfrm>
            <a:off x="1" y="0"/>
            <a:ext cx="5401549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02B1128-FC30-2A5F-395F-B23F39F01B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548" y="0"/>
            <a:ext cx="3589452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5401549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23A3671-EF21-D70D-2E1F-A66863435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5D80FCF-3CBB-04A7-ECCA-B8C5E132E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85DB350-EE56-950E-D578-B313C92F0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0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6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6C95C69-9981-BDC4-EB37-A36C66206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E454C8-6C6C-B313-F7B3-801EA0F04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85C755DB-893F-C64E-8AF2-C831F24E0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D16448E-F6D1-2C20-67AF-E1151C7186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6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0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93FCEBB-2B78-CAAE-746C-62AA054C7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255504C-6278-D317-3B7B-B0FC81F226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6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44AC0E7-BC0A-60E6-DB9B-9E4959B08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600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776E67-A12F-39E1-5122-480F41F2B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A2B8176-154E-1134-AE38-05737990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53E632D-627C-2CF2-8F59-9A00EB7D70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97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0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83BAD9-BD3D-6E62-299D-153A8F0BA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126C8C0-3094-993C-1E39-30F0864350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5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7953599" y="4443894"/>
            <a:ext cx="763925" cy="480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069"/>
              </a:lnSpc>
            </a:pPr>
            <a:r>
              <a:rPr sz="1228" b="0" i="0" spc="-5" dirty="0">
                <a:solidFill>
                  <a:srgbClr val="FFFFFF"/>
                </a:solidFill>
                <a:latin typeface="Outfit" pitchFamily="2" charset="0"/>
                <a:cs typeface="Spectral-Light"/>
              </a:rPr>
              <a:t>University</a:t>
            </a:r>
            <a:endParaRPr sz="1228" b="0" i="0" dirty="0">
              <a:latin typeface="Outfit" pitchFamily="2" charset="0"/>
              <a:cs typeface="Spectral-Light"/>
            </a:endParaRPr>
          </a:p>
          <a:p>
            <a:pPr marL="5776">
              <a:lnSpc>
                <a:spcPts val="1308"/>
              </a:lnSpc>
            </a:pP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"/>
              </a:rPr>
              <a:t>of</a:t>
            </a: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-Light"/>
              </a:rPr>
              <a:t>Galway.ie</a:t>
            </a:r>
            <a:endParaRPr sz="1228" b="0" i="0" dirty="0">
              <a:latin typeface="Outfit" pitchFamily="2" charset="0"/>
              <a:cs typeface="Spectral-Light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42C85CB-741A-2D67-0D87-8A43E2C6D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739C4E43-7729-C4E5-690B-9C37F35A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981" y="181"/>
            <a:ext cx="4965019" cy="5143139"/>
          </a:xfrm>
          <a:prstGeom prst="rect">
            <a:avLst/>
          </a:prstGeom>
        </p:spPr>
      </p:pic>
      <p:pic>
        <p:nvPicPr>
          <p:cNvPr id="79" name="Picture 78" descr="Logo&#10;&#10;Description automatically generated with medium confidence">
            <a:extLst>
              <a:ext uri="{FF2B5EF4-FFF2-40B4-BE49-F238E27FC236}">
                <a16:creationId xmlns:a16="http://schemas.microsoft.com/office/drawing/2014/main" id="{D512AD58-9BCD-C5E1-0485-634CAE1E3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9CE0E88-1024-2217-A732-5EB0B7404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A3ED5843-A67C-EFB1-D461-9CCEDF85A6CF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63A50759-F8AB-3FBC-D737-5D8E38A36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630" y="7729"/>
            <a:ext cx="5021370" cy="5143139"/>
          </a:xfrm>
          <a:prstGeom prst="rect">
            <a:avLst/>
          </a:prstGeom>
        </p:spPr>
      </p:pic>
      <p:sp>
        <p:nvSpPr>
          <p:cNvPr id="80" name="Subtitle 2">
            <a:extLst>
              <a:ext uri="{FF2B5EF4-FFF2-40B4-BE49-F238E27FC236}">
                <a16:creationId xmlns:a16="http://schemas.microsoft.com/office/drawing/2014/main" id="{01C673F2-9EDD-B71B-58BF-18B353D0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E274902-B01F-6EF6-B71B-60E4A7B67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"/>
            <a:ext cx="9144000" cy="514313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3F300A6-A419-8C90-233A-37E8AC45F9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8413" y="0"/>
            <a:ext cx="2284287" cy="1929656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picture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15A1A1E-EB3F-911A-8895-76AAF9699152}"/>
              </a:ext>
            </a:extLst>
          </p:cNvPr>
          <p:cNvSpPr/>
          <p:nvPr userDrawn="1"/>
        </p:nvSpPr>
        <p:spPr>
          <a:xfrm>
            <a:off x="7979920" y="0"/>
            <a:ext cx="196510" cy="1687159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utfit" pitchFamily="2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DBC7975-EE5A-D398-AC86-ACDDCB0E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0B1BE47-1CA2-4FEA-EA68-808D696D07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E1BD5C4-29E3-E66C-EFEF-43D6572A7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FA78424-EBEF-A3A7-C341-7FC211974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"/>
            <a:ext cx="9144000" cy="514313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E06D043-BE9E-7D4A-4983-128637F35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C7C12A-42BB-918A-4EDA-059063A00E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5593" y="0"/>
            <a:ext cx="2284287" cy="1929656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63A5A37-2DD3-8DB2-B5F5-DED340B7FDED}"/>
              </a:ext>
            </a:extLst>
          </p:cNvPr>
          <p:cNvSpPr/>
          <p:nvPr userDrawn="1"/>
        </p:nvSpPr>
        <p:spPr>
          <a:xfrm>
            <a:off x="7972223" y="0"/>
            <a:ext cx="196510" cy="1687159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3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3">
            <a:extLst>
              <a:ext uri="{FF2B5EF4-FFF2-40B4-BE49-F238E27FC236}">
                <a16:creationId xmlns:a16="http://schemas.microsoft.com/office/drawing/2014/main" id="{F6B89E7D-C894-6508-DE68-941030866F77}"/>
              </a:ext>
            </a:extLst>
          </p:cNvPr>
          <p:cNvSpPr/>
          <p:nvPr userDrawn="1"/>
        </p:nvSpPr>
        <p:spPr>
          <a:xfrm>
            <a:off x="0" y="289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2B4A76F5-4DD6-B3B4-A522-ECD143D3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42" y="1285928"/>
            <a:ext cx="3014998" cy="3715406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D7BEA09C-5FA4-283D-831E-8B4496151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841" y="1253515"/>
            <a:ext cx="3477146" cy="2122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spcBef>
                <a:spcPts val="546"/>
              </a:spcBef>
              <a:spcAft>
                <a:spcPts val="546"/>
              </a:spcAft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Max 4 lines </a:t>
            </a:r>
            <a:br>
              <a:rPr lang="en-GB"/>
            </a:br>
            <a:r>
              <a:rPr lang="en-GB"/>
              <a:t>for copy to be placed here</a:t>
            </a:r>
            <a:endParaRPr lang="en-US"/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F874A05C-1D8D-38FA-3879-352AA3063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40" name="object 3">
            <a:extLst>
              <a:ext uri="{FF2B5EF4-FFF2-40B4-BE49-F238E27FC236}">
                <a16:creationId xmlns:a16="http://schemas.microsoft.com/office/drawing/2014/main" id="{EE53FCE0-553F-884D-67FD-F3AAC22407C2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-6652" y="-7439"/>
            <a:ext cx="9150652" cy="515830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39" y="324909"/>
            <a:ext cx="4135673" cy="272189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9784" y="7729"/>
            <a:ext cx="3884216" cy="514313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3097148"/>
            <a:ext cx="4706868" cy="99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53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4C23F71-F8FF-7C2B-0FE1-E228C8B3C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24C769-1998-A06D-6E9C-55F0D1FA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1187520"/>
            <a:ext cx="8235197" cy="3578432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0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2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0" y="289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25DBA8C-F4DB-0D36-D51C-275FFF5B1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4548" y="1425525"/>
            <a:ext cx="3589452" cy="371928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380E4B3-05CE-C39D-C7D6-CAB444C30F52}"/>
              </a:ext>
            </a:extLst>
          </p:cNvPr>
          <p:cNvSpPr/>
          <p:nvPr userDrawn="1"/>
        </p:nvSpPr>
        <p:spPr>
          <a:xfrm>
            <a:off x="5430645" y="1425525"/>
            <a:ext cx="123903" cy="3717686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431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902017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0D9F827A-E976-6ABC-1466-86F285CB7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87" y="3970892"/>
            <a:ext cx="1642925" cy="10812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F1A5B-745A-E6EC-8F3D-4FD608B1B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1187521"/>
            <a:ext cx="8235197" cy="2546046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902017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2141468"/>
            <a:ext cx="8235197" cy="2546046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1299192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624B7872-7768-8994-9EFC-A12171D04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5019323"/>
            <a:ext cx="9144000" cy="12389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76" y="1274651"/>
            <a:ext cx="8235197" cy="2683331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E9C1154D-36D6-A953-38F2-59B9E13E9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87" y="397089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522621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256236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3827B12-AFEC-0AC9-04EF-BDF6A071CF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7884" y="1306"/>
            <a:ext cx="3796116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3792079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80" y="170517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79" y="421413"/>
            <a:ext cx="4236359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72" name="Picture 71" descr="Logo&#10;&#10;Description automatically generated with medium confidence">
            <a:extLst>
              <a:ext uri="{FF2B5EF4-FFF2-40B4-BE49-F238E27FC236}">
                <a16:creationId xmlns:a16="http://schemas.microsoft.com/office/drawing/2014/main" id="{A7E1376B-7710-0DD8-EA1F-07505FDD1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879" y="3970892"/>
            <a:ext cx="1642925" cy="1081292"/>
          </a:xfrm>
          <a:prstGeom prst="rect">
            <a:avLst/>
          </a:prstGeom>
        </p:spPr>
      </p:pic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6F29F3-5F63-ECBC-D7F4-B404692075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149"/>
            <a:ext cx="3796116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4E101A4-56D7-2B69-7070-2CA34A9EEF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149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C6CDE099-1FB8-58A8-FC61-4700ECB4D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7908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EC66147D-9FC7-612D-FFE0-F5B777FAF5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1408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2BA07D73-342E-F574-3FF1-6110E6D9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4341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y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18CBD-6FF2-33EA-7CEC-90D3B43D5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C92E8A1-37D3-2FC9-50B2-B21242849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261" y="181"/>
            <a:ext cx="4342739" cy="51431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4441B3FD-1279-E5F0-E2EF-2F8139226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613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6981FABC-D64E-DD4E-DD40-88B87CDE4C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62113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67225A8-DF92-6DC4-B9E0-536C7B8E9C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5046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59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CD300-AFD2-A445-594E-242C47286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main images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26C29E3D-6339-BE55-5799-0028BAFC3D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969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5557DA65-DD09-B94E-7CC0-8C994100C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1469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B0D28BD-15AE-5855-9139-0860ED508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4402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7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256236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8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71280F10-9A00-38FC-CBBE-9B2D4CB64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7" cy="187980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F23457A-38BB-DF64-F930-13DF3E904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6" cy="18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54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17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6" cy="18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30411B7-870E-526A-63C0-7491D2653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954" y="0"/>
            <a:ext cx="4398046" cy="514313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7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8AAB12F-A906-1F06-31DB-042EF3133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531" y="-1123"/>
            <a:ext cx="4492911" cy="4520674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0DEBE9C-A3B3-8A25-ACF6-5DE4D57E1A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4537" y="-1123"/>
            <a:ext cx="3837872" cy="416198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2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2295549-C08F-2833-10A2-22BF12289814}"/>
              </a:ext>
            </a:extLst>
          </p:cNvPr>
          <p:cNvSpPr/>
          <p:nvPr userDrawn="1"/>
        </p:nvSpPr>
        <p:spPr>
          <a:xfrm>
            <a:off x="0" y="289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A picture containing text, sky, outdoor, green&#10;&#10;Description automatically generated">
            <a:extLst>
              <a:ext uri="{FF2B5EF4-FFF2-40B4-BE49-F238E27FC236}">
                <a16:creationId xmlns:a16="http://schemas.microsoft.com/office/drawing/2014/main" id="{A87E668B-9E4F-B66A-219F-844904B17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369" y="-1125"/>
            <a:ext cx="4490207" cy="4517954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800AB7-3DD6-1390-0D81-070E14CB57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A67FF1C-2AE3-AC33-1C9E-A9127729BF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4537" y="-1123"/>
            <a:ext cx="3837872" cy="416198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BAB2048-AC9E-1F4A-D866-B15D7071D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146" y="-5523"/>
            <a:ext cx="4257706" cy="5154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D4D7D-7842-485B-36C3-917F4255A6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89" y="-5523"/>
            <a:ext cx="2878105" cy="2942574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B0E4720-DC61-098C-8125-F7EF583CA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2789" y="6920"/>
            <a:ext cx="2878104" cy="293013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4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298603-0265-B51E-5AFA-28B77C5D9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"/>
            <a:ext cx="9152642" cy="514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0B11714-66E0-73E7-21D9-A04EC0452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DC1EBCA-571F-432C-54DC-A169C3608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EC8DA54-688C-5EFC-0681-FB90111AA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3" name="Picture 2" descr="A picture containing sky, building, outdoor, structure&#10;&#10;Description automatically generated">
            <a:extLst>
              <a:ext uri="{FF2B5EF4-FFF2-40B4-BE49-F238E27FC236}">
                <a16:creationId xmlns:a16="http://schemas.microsoft.com/office/drawing/2014/main" id="{DFCDE3D0-BC23-0D56-1107-07EABC2762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89" y="-5523"/>
            <a:ext cx="2878104" cy="2942574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F0807F8-6F11-2AD6-E61F-AAF048058D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2789" y="6920"/>
            <a:ext cx="2878104" cy="293013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5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walk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D825D899-3701-A821-CF70-373ED20C7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552" y="0"/>
            <a:ext cx="3584448" cy="51435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5399047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E998EA2-4145-3937-3457-AE70AAE0E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D9B738-0A38-3F95-E441-05394665A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D93502A-F937-F227-B1D6-80A95B7085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547" y="0"/>
            <a:ext cx="3589452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3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D371A-D2D5-4200-2DCE-D7D59B36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03" y="273637"/>
            <a:ext cx="7886195" cy="99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661" r:id="rId3"/>
    <p:sldLayoutId id="2147483698" r:id="rId4"/>
    <p:sldLayoutId id="2147483716" r:id="rId5"/>
    <p:sldLayoutId id="2147483867" r:id="rId6"/>
    <p:sldLayoutId id="2147483785" r:id="rId7"/>
    <p:sldLayoutId id="2147483793" r:id="rId8"/>
    <p:sldLayoutId id="2147483730" r:id="rId9"/>
    <p:sldLayoutId id="2147483699" r:id="rId10"/>
    <p:sldLayoutId id="2147483804" r:id="rId11"/>
    <p:sldLayoutId id="2147483830" r:id="rId12"/>
    <p:sldLayoutId id="2147483823" r:id="rId13"/>
    <p:sldLayoutId id="2147483853" r:id="rId14"/>
    <p:sldLayoutId id="2147483690" r:id="rId15"/>
    <p:sldLayoutId id="2147483673" r:id="rId16"/>
    <p:sldLayoutId id="2147483840" r:id="rId17"/>
    <p:sldLayoutId id="2147483720" r:id="rId18"/>
    <p:sldLayoutId id="2147483667" r:id="rId19"/>
    <p:sldLayoutId id="2147483664" r:id="rId20"/>
    <p:sldLayoutId id="2147483862" r:id="rId21"/>
    <p:sldLayoutId id="2147483864" r:id="rId22"/>
    <p:sldLayoutId id="2147483674" r:id="rId23"/>
    <p:sldLayoutId id="2147483676" r:id="rId24"/>
    <p:sldLayoutId id="2147483675" r:id="rId25"/>
    <p:sldLayoutId id="2147483662" r:id="rId26"/>
    <p:sldLayoutId id="2147483678" r:id="rId27"/>
    <p:sldLayoutId id="2147483687" r:id="rId28"/>
    <p:sldLayoutId id="2147483689" r:id="rId29"/>
    <p:sldLayoutId id="2147483700" r:id="rId30"/>
    <p:sldLayoutId id="2147483701" r:id="rId31"/>
    <p:sldLayoutId id="2147483702" r:id="rId32"/>
    <p:sldLayoutId id="2147483680" r:id="rId33"/>
    <p:sldLayoutId id="2147483719" r:id="rId34"/>
    <p:sldLayoutId id="2147483682" r:id="rId35"/>
  </p:sldLayoutIdLst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b="0" i="0" kern="1200">
          <a:solidFill>
            <a:srgbClr val="003C3B"/>
          </a:solidFill>
          <a:latin typeface="Outfit" pitchFamily="2" charset="0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xeter.gov.uk/leisure-and-culture/our-attractions/underground-passages/visitor-information/" TargetMode="External"/><Relationship Id="rId2" Type="http://schemas.openxmlformats.org/officeDocument/2006/relationships/hyperlink" Target="https://www.exeter-cathedral.org.uk/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hyperlink" Target="https://exeter.gov.uk/leisure-and-culture/our-attractions/red-coat-guided-tours/our-tour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hyperlink" Target="https://issuu.com/universityofexeter/docs/university_of_exeter_student_community_guide_2023-" TargetMode="External"/><Relationship Id="rId7" Type="http://schemas.openxmlformats.org/officeDocument/2006/relationships/image" Target="../media/image43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hyperlink" Target="https://www.exeter.ac.uk/about/thesouthwest/exeter/nightlifeandgoingou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exeter.ac.uk/students/international/livingintheuk/getinvolved/#a7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exeter.ac.uk/about/sustainability/travel/buscoach/" TargetMode="Externa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port.exeter.ac.uk/" TargetMode="External"/><Relationship Id="rId13" Type="http://schemas.openxmlformats.org/officeDocument/2006/relationships/hyperlink" Target="https://liveevents.exeter.ac.uk/whats-on/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www.exeter.ac.uk/students/newstudents/supportandservices/yourhealthandwelfare/" TargetMode="External"/><Relationship Id="rId12" Type="http://schemas.openxmlformats.org/officeDocument/2006/relationships/hyperlink" Target="https://exeternorthcott.co.uk/" TargetMode="External"/><Relationship Id="rId2" Type="http://schemas.openxmlformats.org/officeDocument/2006/relationships/hyperlink" Target="https://www.exeter.ac.uk/about/visit/streathamcampus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exeter.ac.uk/study/accommodation/room-finder/allaccommodationoptions/" TargetMode="External"/><Relationship Id="rId11" Type="http://schemas.openxmlformats.org/officeDocument/2006/relationships/hyperlink" Target="https://www.exeter.ac.uk/students/chaplaincy/" TargetMode="External"/><Relationship Id="rId5" Type="http://schemas.openxmlformats.org/officeDocument/2006/relationships/hyperlink" Target="https://www.exeter.ac.uk/departments/campusservices/eatandshop/eatanddrink/alloutlets/" TargetMode="External"/><Relationship Id="rId10" Type="http://schemas.openxmlformats.org/officeDocument/2006/relationships/hyperlink" Target="https://www.exeter.ac.uk/into/" TargetMode="External"/><Relationship Id="rId4" Type="http://schemas.openxmlformats.org/officeDocument/2006/relationships/hyperlink" Target="https://www.exeter.ac.uk/departments/library/" TargetMode="External"/><Relationship Id="rId9" Type="http://schemas.openxmlformats.org/officeDocument/2006/relationships/hyperlink" Target="https://www.exeterguild.com/" TargetMode="External"/><Relationship Id="rId14" Type="http://schemas.openxmlformats.org/officeDocument/2006/relationships/hyperlink" Target="https://owlets-nursery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eter.ac.uk/about/sustainability/travel/buscoach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facebook.com/reel/43638406884186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xeterguild.com/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exeter.ac.uk/students/chaplaincy/" TargetMode="External"/><Relationship Id="rId2" Type="http://schemas.openxmlformats.org/officeDocument/2006/relationships/hyperlink" Target="https://www.exeter.ac.uk/about/visit/stlukescampus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sport.exeter.ac.uk/" TargetMode="External"/><Relationship Id="rId5" Type="http://schemas.openxmlformats.org/officeDocument/2006/relationships/hyperlink" Target="https://www.exeter.ac.uk/departments/campusservices/eatandshop/eatanddrink/alloutlets/" TargetMode="External"/><Relationship Id="rId10" Type="http://schemas.openxmlformats.org/officeDocument/2006/relationships/hyperlink" Target="https://www.exeter.ac.uk/students/newstudents/supportandservices/yourhealthandwelfare/" TargetMode="External"/><Relationship Id="rId4" Type="http://schemas.openxmlformats.org/officeDocument/2006/relationships/hyperlink" Target="https://www.exeter.ac.uk/departments/library/" TargetMode="External"/><Relationship Id="rId9" Type="http://schemas.openxmlformats.org/officeDocument/2006/relationships/hyperlink" Target="https://www.exeter.ac.uk/study/accommodation/room-finder/allaccommodationoption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incesshay.co.uk/" TargetMode="External"/><Relationship Id="rId7" Type="http://schemas.openxmlformats.org/officeDocument/2006/relationships/image" Target="../media/image38.jpeg"/><Relationship Id="rId2" Type="http://schemas.openxmlformats.org/officeDocument/2006/relationships/hyperlink" Target="https://www.exeter.ac.uk/students/international/newstudents/exeter/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6BDE-BD4A-984A-5563-323A9F320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50" dirty="0">
                <a:latin typeface="Outfit"/>
                <a:cs typeface="Outfit"/>
              </a:rPr>
              <a:t>Getting to know your campus (Exeter)</a:t>
            </a:r>
          </a:p>
        </p:txBody>
      </p:sp>
    </p:spTree>
    <p:extLst>
      <p:ext uri="{BB962C8B-B14F-4D97-AF65-F5344CB8AC3E}">
        <p14:creationId xmlns:p14="http://schemas.microsoft.com/office/powerpoint/2010/main" val="2415583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7D37D9-312D-6A4F-E3E7-BAF331091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79" y="1544308"/>
            <a:ext cx="4389830" cy="3016912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2"/>
              </a:rPr>
              <a:t>Exeter Cathedral</a:t>
            </a:r>
            <a:r>
              <a:rPr lang="en-GB" sz="1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: 25 minutes walking from Streatham campus; 18 minutes from St Luke’s campus. Free to visit for worship or if you get a Residents’ card, which you can get if your postcode starts with EX1-EX4.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b="1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Exeter Quay</a:t>
            </a:r>
            <a:r>
              <a:rPr lang="en-GB" sz="14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: 35 minutes walking from Streatham campus; 18 minutes from St Luke’s campus. Beautiful in a sunny day.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b="1" dirty="0"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Underground passages</a:t>
            </a:r>
            <a:r>
              <a:rPr lang="en-GB" sz="1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: 23 minutes walking from Streatham campus; 16 minutes from St Luke’s campus. £6 for students.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b="1" dirty="0">
                <a:ea typeface="Times New Roman" panose="02020603050405020304" pitchFamily="18" charset="0"/>
                <a:cs typeface="Aptos" panose="020B0004020202020204" pitchFamily="34" charset="0"/>
                <a:hlinkClick r:id="rId4"/>
              </a:rPr>
              <a:t>Red Coat tours </a:t>
            </a:r>
            <a:r>
              <a:rPr lang="en-GB" sz="14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will walk you through the history of Exeter for free.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194C3-0580-5278-CD14-66B29A55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Places of interest in</a:t>
            </a:r>
            <a:r>
              <a:rPr lang="en-GB" sz="32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the</a:t>
            </a:r>
            <a:r>
              <a:rPr lang="en-GB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city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59C3D-DF33-8428-9EE6-07EBB0121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50" t="24571" r="53903" b="11321"/>
          <a:stretch/>
        </p:blipFill>
        <p:spPr>
          <a:xfrm>
            <a:off x="0" y="0"/>
            <a:ext cx="38151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7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me - Ask For Angela">
            <a:extLst>
              <a:ext uri="{FF2B5EF4-FFF2-40B4-BE49-F238E27FC236}">
                <a16:creationId xmlns:a16="http://schemas.microsoft.com/office/drawing/2014/main" id="{EA4936BC-211A-25AE-5C5E-196E1839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29" y="106259"/>
            <a:ext cx="1128229" cy="11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3CCDF-4796-BB08-392D-D092BD1D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76" y="1169876"/>
            <a:ext cx="8235197" cy="2683331"/>
          </a:xfrm>
        </p:spPr>
        <p:txBody>
          <a:bodyPr/>
          <a:lstStyle/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Exeter has many different types of venues for evening life: bars, music venues, comedy clubs, theatre, etc. Below we’ve listed a few student favourites.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Pubs and bars</a:t>
            </a:r>
            <a:r>
              <a:rPr lang="en-GB" sz="1200" dirty="0">
                <a:solidFill>
                  <a:schemeClr val="tx1"/>
                </a:solidFill>
              </a:rPr>
              <a:t>: The Ship Inn, The Turks Head, Double Locks (by the river). The most popular among students are The Ram bar (on campus) and The Imperial. 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Live music</a:t>
            </a:r>
            <a:r>
              <a:rPr lang="en-GB" sz="1200" dirty="0">
                <a:solidFill>
                  <a:schemeClr val="tx1"/>
                </a:solidFill>
              </a:rPr>
              <a:t>: The Old Firehouse, Lemon Grove, Exeter Phoenix and others host concerts and events. 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Clubs</a:t>
            </a:r>
            <a:r>
              <a:rPr lang="en-GB" sz="1200" dirty="0">
                <a:solidFill>
                  <a:schemeClr val="tx1"/>
                </a:solidFill>
              </a:rPr>
              <a:t>: popular venues include Timepiece, Fever &amp; Boutique, Cavern, etc.</a:t>
            </a:r>
          </a:p>
          <a:p>
            <a:pPr marL="0" indent="0" algn="l">
              <a:buNone/>
            </a:pPr>
            <a:r>
              <a:rPr lang="en-GB" sz="1200" b="0" i="0" u="none" strike="noStrike" baseline="0" dirty="0">
                <a:solidFill>
                  <a:schemeClr val="tx1"/>
                </a:solidFill>
              </a:rPr>
              <a:t>Most venues should have the logos (above) somewhere. </a:t>
            </a:r>
            <a:r>
              <a:rPr lang="en-GB" sz="1200" dirty="0">
                <a:solidFill>
                  <a:schemeClr val="tx1"/>
                </a:solidFill>
              </a:rPr>
              <a:t>It means that i</a:t>
            </a:r>
            <a:r>
              <a:rPr lang="en-GB" sz="1200" b="0" i="0" u="none" strike="noStrike" baseline="0" dirty="0">
                <a:solidFill>
                  <a:schemeClr val="tx1"/>
                </a:solidFill>
              </a:rPr>
              <a:t>f you’re feeling uncomfortable or need help on a night out there are a number of different ways to get support. </a:t>
            </a:r>
            <a:r>
              <a:rPr lang="en-GB" sz="1200" dirty="0">
                <a:solidFill>
                  <a:schemeClr val="tx1"/>
                </a:solidFill>
              </a:rPr>
              <a:t>Our </a:t>
            </a:r>
            <a:r>
              <a:rPr lang="en-GB" sz="1200" dirty="0">
                <a:solidFill>
                  <a:schemeClr val="tx1"/>
                </a:solidFill>
                <a:hlinkClick r:id="rId3"/>
              </a:rPr>
              <a:t>Community Guide </a:t>
            </a:r>
            <a:r>
              <a:rPr lang="en-GB" sz="1200" dirty="0">
                <a:solidFill>
                  <a:schemeClr val="tx1"/>
                </a:solidFill>
              </a:rPr>
              <a:t>has more information.</a:t>
            </a:r>
          </a:p>
          <a:p>
            <a:pPr marL="0" indent="0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386E3C-BD80-7958-8A8B-A678F8693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Nightlife</a:t>
            </a:r>
            <a:endParaRPr lang="en-GB" dirty="0"/>
          </a:p>
        </p:txBody>
      </p:sp>
      <p:pic>
        <p:nvPicPr>
          <p:cNvPr id="5122" name="Picture 2" descr="The Pookas at the Old Firehouse | The Exeter Daily">
            <a:extLst>
              <a:ext uri="{FF2B5EF4-FFF2-40B4-BE49-F238E27FC236}">
                <a16:creationId xmlns:a16="http://schemas.microsoft.com/office/drawing/2014/main" id="{4E6D5D33-DC2C-BA0A-8901-1870E47A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89" y="3038516"/>
            <a:ext cx="2451771" cy="16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sitting at tables in a room with glass ceiling&#10;&#10;Description automatically generated">
            <a:extLst>
              <a:ext uri="{FF2B5EF4-FFF2-40B4-BE49-F238E27FC236}">
                <a16:creationId xmlns:a16="http://schemas.microsoft.com/office/drawing/2014/main" id="{EDB9E299-6A6E-2577-6491-909B6F713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97" y="3010371"/>
            <a:ext cx="2254405" cy="1690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FFE5AB-C2EB-ACA8-8B05-579826087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751" y="194971"/>
            <a:ext cx="950801" cy="950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A6AE6-B324-E03D-D0BE-146FFDE7F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1628" y="129578"/>
            <a:ext cx="842797" cy="10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9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B97E710-4E32-2563-57C2-8F56FB07848F}"/>
              </a:ext>
            </a:extLst>
          </p:cNvPr>
          <p:cNvSpPr txBox="1">
            <a:spLocks/>
          </p:cNvSpPr>
          <p:nvPr/>
        </p:nvSpPr>
        <p:spPr>
          <a:xfrm>
            <a:off x="271172" y="1118763"/>
            <a:ext cx="4236359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158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2" b="0" i="0" kern="1200">
                <a:solidFill>
                  <a:srgbClr val="003C3B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Local places to visit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84848-DCD2-FA60-C2D9-7266D7D9B6FF}"/>
              </a:ext>
            </a:extLst>
          </p:cNvPr>
          <p:cNvSpPr txBox="1"/>
          <p:nvPr/>
        </p:nvSpPr>
        <p:spPr>
          <a:xfrm>
            <a:off x="166511" y="4480199"/>
            <a:ext cx="86820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Check 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  <a:hlinkClick r:id="rId2"/>
              </a:rPr>
              <a:t>our website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for recommendations from students. Click ‘Day trip suggestions from Intercultural Café’.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BBF57-ACAA-35C7-9241-6D58ABC53206}"/>
              </a:ext>
            </a:extLst>
          </p:cNvPr>
          <p:cNvSpPr txBox="1"/>
          <p:nvPr/>
        </p:nvSpPr>
        <p:spPr>
          <a:xfrm>
            <a:off x="3006914" y="1852356"/>
            <a:ext cx="2774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Dartmoor: train St David’s – Okehampton for £5.80 with a railcard.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20480-9C1F-7C9F-62F4-AA4D7BF815F3}"/>
              </a:ext>
            </a:extLst>
          </p:cNvPr>
          <p:cNvSpPr txBox="1"/>
          <p:nvPr/>
        </p:nvSpPr>
        <p:spPr>
          <a:xfrm>
            <a:off x="5874401" y="1852356"/>
            <a:ext cx="27741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Beaches, e.g. Exmouth, Teignmouth, Dawlish Warren…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CEAB1-742B-65F0-0F84-9836D7DF1B6F}"/>
              </a:ext>
            </a:extLst>
          </p:cNvPr>
          <p:cNvSpPr txBox="1"/>
          <p:nvPr/>
        </p:nvSpPr>
        <p:spPr>
          <a:xfrm>
            <a:off x="127968" y="1852356"/>
            <a:ext cx="27741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Nearby towns, e.g. Totnes, Topsham, </a:t>
            </a:r>
            <a:r>
              <a:rPr lang="en-GB" sz="1400" dirty="0" err="1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Brixham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, Torquay…</a:t>
            </a:r>
          </a:p>
        </p:txBody>
      </p:sp>
      <p:pic>
        <p:nvPicPr>
          <p:cNvPr id="2052" name="Picture 4" descr="Super Dartmoor walking and climbing | Jono Hey | Flickr">
            <a:extLst>
              <a:ext uri="{FF2B5EF4-FFF2-40B4-BE49-F238E27FC236}">
                <a16:creationId xmlns:a16="http://schemas.microsoft.com/office/drawing/2014/main" id="{F9EC430B-8D45-5660-E548-364F7309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05" y="2676144"/>
            <a:ext cx="2473799" cy="16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xmouth Beach © David Dixon cc-by-sa/2.0 :: Geograph Britain and Ireland">
            <a:extLst>
              <a:ext uri="{FF2B5EF4-FFF2-40B4-BE49-F238E27FC236}">
                <a16:creationId xmlns:a16="http://schemas.microsoft.com/office/drawing/2014/main" id="{4C957023-179F-BFED-0941-41D61843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99" y="2679811"/>
            <a:ext cx="2171287" cy="162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91619541-D2A2-74B3-B010-904C8981C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673461"/>
            <a:ext cx="2171286" cy="162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3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0C1B4D0-C69D-09BA-6D69-CAC5021EB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2562365"/>
            <a:ext cx="4389830" cy="2125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Sue O’Hara</a:t>
            </a:r>
          </a:p>
          <a:p>
            <a:pPr marL="0" indent="0">
              <a:buNone/>
            </a:pPr>
            <a:r>
              <a:rPr lang="en-GB" dirty="0"/>
              <a:t>Sophie Meadows</a:t>
            </a:r>
          </a:p>
          <a:p>
            <a:pPr marL="0" indent="0">
              <a:buNone/>
            </a:pPr>
            <a:r>
              <a:rPr lang="en-GB" dirty="0"/>
              <a:t>Jimena Rubio Juncal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Over 20 years experience welcoming and working with international students at Exeter.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0F566-61C7-4FF3-1D31-F05F3F177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19" y="1301344"/>
            <a:ext cx="4043248" cy="923848"/>
          </a:xfrm>
        </p:spPr>
        <p:txBody>
          <a:bodyPr anchor="t">
            <a:normAutofit fontScale="90000"/>
          </a:bodyPr>
          <a:lstStyle/>
          <a:p>
            <a:r>
              <a:rPr lang="en-GB" sz="2800" b="1" dirty="0"/>
              <a:t>Meet International Student Experience Team</a:t>
            </a:r>
          </a:p>
        </p:txBody>
      </p:sp>
      <p:pic>
        <p:nvPicPr>
          <p:cNvPr id="7" name="Picture Placeholder 6" descr="A group of women standing in front of a computer&#10;&#10;AI-generated content may be incorrect.">
            <a:extLst>
              <a:ext uri="{FF2B5EF4-FFF2-40B4-BE49-F238E27FC236}">
                <a16:creationId xmlns:a16="http://schemas.microsoft.com/office/drawing/2014/main" id="{8DD63EA8-E7AD-864A-AF27-E3ABF2FF086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r="21898"/>
          <a:stretch>
            <a:fillRect/>
          </a:stretch>
        </p:blipFill>
        <p:spPr>
          <a:xfrm>
            <a:off x="5347884" y="1306"/>
            <a:ext cx="3796116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689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F566-61C7-4FF3-1D31-F05F3F17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 the International Student Support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1B4D0-C69D-09BA-6D69-CAC5021EBA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120" y="1762457"/>
            <a:ext cx="4389438" cy="21256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60" dirty="0">
                <a:latin typeface="Outfit" pitchFamily="2" charset="0"/>
                <a:ea typeface="MS PGothic"/>
                <a:cs typeface="Calibri"/>
              </a:rPr>
              <a:t>Advising students before, during </a:t>
            </a:r>
            <a:br>
              <a:rPr lang="en-US" sz="1460" dirty="0">
                <a:latin typeface="Outfit" pitchFamily="2" charset="0"/>
                <a:ea typeface="MS PGothic"/>
                <a:cs typeface="Calibri"/>
              </a:rPr>
            </a:br>
            <a:r>
              <a:rPr lang="en-US" sz="1460" dirty="0">
                <a:latin typeface="Outfit" pitchFamily="2" charset="0"/>
                <a:ea typeface="MS PGothic"/>
                <a:cs typeface="Calibri"/>
              </a:rPr>
              <a:t>and after their studies</a:t>
            </a:r>
          </a:p>
          <a:p>
            <a:pPr>
              <a:lnSpc>
                <a:spcPct val="100000"/>
              </a:lnSpc>
            </a:pPr>
            <a:r>
              <a:rPr lang="en-US" sz="1460" dirty="0">
                <a:latin typeface="Outfit" pitchFamily="2" charset="0"/>
                <a:ea typeface="MS PGothic"/>
              </a:rPr>
              <a:t>Trained immigration advisers</a:t>
            </a:r>
            <a:endParaRPr lang="en-US" sz="1460" dirty="0">
              <a:latin typeface="Outfit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1460" dirty="0">
                <a:latin typeface="Outfit" pitchFamily="2" charset="0"/>
                <a:ea typeface="MS PGothic"/>
              </a:rPr>
              <a:t>Experts on the Student visa route</a:t>
            </a:r>
            <a:endParaRPr lang="en-US" sz="1460" dirty="0">
              <a:latin typeface="Outfit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1460" dirty="0">
                <a:latin typeface="Outfit" pitchFamily="2" charset="0"/>
                <a:ea typeface="MS PGothic"/>
              </a:rPr>
              <a:t>Free service!</a:t>
            </a:r>
          </a:p>
          <a:p>
            <a:endParaRPr lang="en-GB" sz="1600" dirty="0">
              <a:latin typeface="Outfit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BEDBFC-1758-E6F1-FECA-6DD18439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78" y="1568393"/>
            <a:ext cx="4924779" cy="27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7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5F5926-F70C-180F-6C8F-DE87717E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1684912"/>
            <a:ext cx="4389830" cy="2551687"/>
          </a:xfrm>
        </p:spPr>
        <p:txBody>
          <a:bodyPr/>
          <a:lstStyle/>
          <a:p>
            <a:pPr marL="0" indent="0">
              <a:buNone/>
            </a:pPr>
            <a:r>
              <a:rPr lang="en-GB" sz="1400" dirty="0">
                <a:ea typeface="Times New Roman" panose="02020603050405020304" pitchFamily="18" charset="0"/>
                <a:cs typeface="Aptos" panose="020B0004020202020204" pitchFamily="34" charset="0"/>
              </a:rPr>
              <a:t>Streatham and St Lukes campuses are easy to travel to by foot and public transport.</a:t>
            </a:r>
          </a:p>
          <a:p>
            <a:pPr marL="0" indent="0">
              <a:buNone/>
            </a:pPr>
            <a:endParaRPr lang="en-GB" sz="1400" dirty="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GB" sz="14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Streatham – St Lukes campus: 20-minute bus route (UNI) between both campuses (£2 bus fare) or a 30-minute walk. </a:t>
            </a:r>
            <a:endParaRPr lang="en-GB" sz="1400" dirty="0"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GB" sz="14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Both routes go through town- easy links to more transport (bus station) and shops.</a:t>
            </a:r>
            <a:endParaRPr lang="en-GB" sz="1400" dirty="0"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GB" sz="1400" dirty="0"/>
              <a:t>There are many walk routes and bus options available in the city for you to travel to and from campus that you can access from your phone and </a:t>
            </a:r>
            <a:r>
              <a:rPr lang="en-GB" sz="1400" dirty="0">
                <a:hlinkClick r:id="rId2"/>
              </a:rPr>
              <a:t>Stagecoach bus app</a:t>
            </a:r>
            <a:r>
              <a:rPr lang="en-GB" sz="1400" dirty="0"/>
              <a:t>. </a:t>
            </a:r>
          </a:p>
          <a:p>
            <a:r>
              <a:rPr lang="en-GB" sz="1400" dirty="0"/>
              <a:t>If you think you’ll be using public buses regularly it is cheaper to buy a </a:t>
            </a:r>
            <a:r>
              <a:rPr lang="en-GB" sz="1400" dirty="0">
                <a:hlinkClick r:id="rId2"/>
              </a:rPr>
              <a:t>discounted </a:t>
            </a:r>
            <a:r>
              <a:rPr lang="en-GB" sz="1400" dirty="0" err="1">
                <a:hlinkClick r:id="rId2"/>
              </a:rPr>
              <a:t>Termrider</a:t>
            </a:r>
            <a:r>
              <a:rPr lang="en-GB" sz="1400" dirty="0">
                <a:hlinkClick r:id="rId2"/>
              </a:rPr>
              <a:t> ticket</a:t>
            </a:r>
            <a:r>
              <a:rPr lang="en-GB" sz="14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9FD32E-563B-15F5-0184-C43AA6B0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19" y="1187601"/>
            <a:ext cx="4043248" cy="923848"/>
          </a:xfrm>
        </p:spPr>
        <p:txBody>
          <a:bodyPr/>
          <a:lstStyle/>
          <a:p>
            <a:r>
              <a:rPr lang="en-GB" dirty="0"/>
              <a:t>The Exeter campuses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3B7E8EF2-5A7F-A46B-273D-5661F6A71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07" y="990379"/>
            <a:ext cx="3524742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38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BE79-0580-34D1-57A6-9510E6EB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 of Streatham campus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D5A21-D184-6F78-96C5-CE612BD2BAE3}"/>
              </a:ext>
            </a:extLst>
          </p:cNvPr>
          <p:cNvSpPr txBox="1"/>
          <p:nvPr/>
        </p:nvSpPr>
        <p:spPr>
          <a:xfrm>
            <a:off x="1144631" y="4548656"/>
            <a:ext cx="6854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Outfit" pitchFamily="2" charset="0"/>
                <a:hlinkClick r:id="rId2"/>
              </a:rPr>
              <a:t>You can use the interactive maps to explore campus here</a:t>
            </a:r>
            <a:endParaRPr lang="en-GB" sz="1600" dirty="0">
              <a:latin typeface="Outfit" pitchFamily="2" charset="0"/>
            </a:endParaRP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E018C124-7AB0-CF2B-0B21-10F817D2B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70" y="1091757"/>
            <a:ext cx="4059196" cy="3297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4E6C8-18B9-D524-31E3-3082B27AB1C2}"/>
              </a:ext>
            </a:extLst>
          </p:cNvPr>
          <p:cNvSpPr txBox="1"/>
          <p:nvPr/>
        </p:nvSpPr>
        <p:spPr>
          <a:xfrm>
            <a:off x="5536644" y="1015353"/>
            <a:ext cx="29795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Outfit" pitchFamily="2" charset="0"/>
              </a:rPr>
              <a:t>What’s on campus: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  <a:hlinkClick r:id="rId4"/>
              </a:rPr>
              <a:t>Library</a:t>
            </a:r>
            <a:r>
              <a:rPr lang="en-GB" sz="1200" dirty="0">
                <a:latin typeface="Outfit" pitchFamily="2" charset="0"/>
              </a:rPr>
              <a:t> and Study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</a:rPr>
              <a:t>Shops: Blackwells (bookshop), Market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  <a:hlinkClick r:id="rId5"/>
              </a:rPr>
              <a:t>Food outlets</a:t>
            </a:r>
            <a:r>
              <a:rPr lang="en-GB" sz="1200" dirty="0">
                <a:latin typeface="Outfit" pitchFamily="2" charset="0"/>
              </a:rPr>
              <a:t> and eating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</a:rPr>
              <a:t>Lecture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</a:rPr>
              <a:t>Bus stops for UNI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  <a:hlinkClick r:id="rId6"/>
              </a:rPr>
              <a:t>Accommodation blocks</a:t>
            </a:r>
            <a:endParaRPr lang="en-GB" sz="1200" dirty="0">
              <a:latin typeface="Outfi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  <a:hlinkClick r:id="rId7"/>
              </a:rPr>
              <a:t>Health Centres</a:t>
            </a:r>
            <a:endParaRPr lang="en-GB" sz="12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  <a:hlinkClick r:id="rId8"/>
              </a:rPr>
              <a:t>Gym/ Sports Hall/ Swimming Pool</a:t>
            </a:r>
            <a:endParaRPr lang="en-GB" sz="1200" dirty="0">
              <a:latin typeface="Outfi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  <a:hlinkClick r:id="rId9"/>
              </a:rPr>
              <a:t>Exeter Student’s Guild </a:t>
            </a:r>
            <a:endParaRPr lang="en-GB" sz="1200" dirty="0">
              <a:latin typeface="Outfi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  <a:hlinkClick r:id="rId10"/>
              </a:rPr>
              <a:t>INTO</a:t>
            </a:r>
            <a:r>
              <a:rPr lang="en-GB" sz="1200" dirty="0">
                <a:latin typeface="Outfit" pitchFamily="2" charset="0"/>
              </a:rPr>
              <a:t> (English Language Support)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</a:rPr>
              <a:t>Food Market (on Fridays)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  <a:hlinkClick r:id="rId11"/>
              </a:rPr>
              <a:t>Multifaith Chaplaincy</a:t>
            </a:r>
            <a:r>
              <a:rPr lang="en-GB" sz="1200" dirty="0">
                <a:latin typeface="Outfit" pitchFamily="2" charset="0"/>
              </a:rPr>
              <a:t> and rooms for prayer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</a:rPr>
              <a:t>Venues for non-academia: </a:t>
            </a:r>
            <a:r>
              <a:rPr lang="en-GB" sz="1200" dirty="0">
                <a:latin typeface="Outfit" pitchFamily="2" charset="0"/>
                <a:hlinkClick r:id="rId12"/>
              </a:rPr>
              <a:t>Exeter Northcott Theatre</a:t>
            </a:r>
            <a:r>
              <a:rPr lang="en-GB" sz="1200" dirty="0">
                <a:latin typeface="Outfit" pitchFamily="2" charset="0"/>
              </a:rPr>
              <a:t>, RAM bar, </a:t>
            </a:r>
            <a:r>
              <a:rPr lang="en-GB" sz="1200" dirty="0">
                <a:latin typeface="Outfit" pitchFamily="2" charset="0"/>
                <a:hlinkClick r:id="rId13"/>
              </a:rPr>
              <a:t>Lemon Grove, Great Hall.</a:t>
            </a:r>
            <a:endParaRPr lang="en-GB" sz="1200" dirty="0">
              <a:latin typeface="Outfi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utfit" pitchFamily="2" charset="0"/>
              </a:rPr>
              <a:t>Family Centre (</a:t>
            </a:r>
            <a:r>
              <a:rPr lang="en-GB" sz="1200" dirty="0">
                <a:latin typeface="Outfit" pitchFamily="2" charset="0"/>
                <a:hlinkClick r:id="rId14"/>
              </a:rPr>
              <a:t>Owlets</a:t>
            </a:r>
            <a:r>
              <a:rPr lang="en-GB" sz="1200" dirty="0">
                <a:latin typeface="Outfit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163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BE79-0580-34D1-57A6-9510E6EB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Streatham campus in the city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CF3BE07-DEFF-8A43-4E99-0FD68DDE5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36" y="1319989"/>
            <a:ext cx="2987001" cy="3054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3B190E-9722-333E-AA11-E177DC50ABAA}"/>
              </a:ext>
            </a:extLst>
          </p:cNvPr>
          <p:cNvSpPr txBox="1"/>
          <p:nvPr/>
        </p:nvSpPr>
        <p:spPr>
          <a:xfrm>
            <a:off x="661935" y="1142041"/>
            <a:ext cx="42052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How long to travel into city (High Street) from Streatham: </a:t>
            </a:r>
            <a:r>
              <a:rPr lang="en-GB" sz="15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approx. 26-minutes walking, UNI </a:t>
            </a:r>
            <a:r>
              <a:rPr lang="en-GB" sz="15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bus £2 per journey (15-minutes).</a:t>
            </a:r>
          </a:p>
          <a:p>
            <a:endParaRPr lang="en-GB" sz="15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GB" sz="15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There are plenty of bus options on the </a:t>
            </a:r>
            <a:r>
              <a:rPr lang="en-GB" sz="15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University website. </a:t>
            </a:r>
            <a:endParaRPr lang="en-GB" sz="15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en-GB" sz="15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GB" sz="1500" dirty="0">
                <a:latin typeface="Outfit" pitchFamily="2" charset="0"/>
              </a:rPr>
              <a:t>Free shuttle bus linking campuses to St Davids train station.</a:t>
            </a:r>
          </a:p>
          <a:p>
            <a:endParaRPr lang="en-GB" sz="1500" dirty="0">
              <a:latin typeface="Outfit" pitchFamily="2" charset="0"/>
            </a:endParaRPr>
          </a:p>
          <a:p>
            <a:r>
              <a:rPr lang="en-GB" sz="15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For evening travel: NIGHT bus Streatham campus and city </a:t>
            </a:r>
            <a:r>
              <a:rPr lang="en-GB" sz="1500" dirty="0">
                <a:solidFill>
                  <a:schemeClr val="tx1"/>
                </a:solidFill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centre (</a:t>
            </a:r>
            <a:r>
              <a:rPr lang="en-GB" sz="1500" b="0" i="0" dirty="0">
                <a:solidFill>
                  <a:schemeClr val="tx1"/>
                </a:solidFill>
                <a:effectLst/>
                <a:highlight>
                  <a:srgbClr val="F9F9F9"/>
                </a:highlight>
                <a:latin typeface="Outfit" pitchFamily="2" charset="0"/>
              </a:rPr>
              <a:t>Wed, Fri and Sat  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b="0" i="0" dirty="0">
                <a:solidFill>
                  <a:schemeClr val="tx1"/>
                </a:solidFill>
                <a:effectLst/>
                <a:highlight>
                  <a:srgbClr val="F9F9F9"/>
                </a:highlight>
                <a:latin typeface="Outfit" pitchFamily="2" charset="0"/>
              </a:rPr>
              <a:t>Term time only: 9pm to 4am)</a:t>
            </a:r>
          </a:p>
          <a:p>
            <a:endParaRPr lang="en-GB" sz="1500" dirty="0"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GB" sz="1500" dirty="0">
                <a:hlinkClick r:id="rId4"/>
              </a:rPr>
              <a:t>Watch a student POV travelling from Streatham campus to town</a:t>
            </a:r>
            <a:endParaRPr lang="en-GB" sz="1500" dirty="0"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1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BE79-0580-34D1-57A6-9510E6EB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 of St Lukes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35961-2936-F745-6AB0-7208AA8874EB}"/>
              </a:ext>
            </a:extLst>
          </p:cNvPr>
          <p:cNvSpPr txBox="1"/>
          <p:nvPr/>
        </p:nvSpPr>
        <p:spPr>
          <a:xfrm>
            <a:off x="1369088" y="4533897"/>
            <a:ext cx="6405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Outfit" pitchFamily="2" charset="0"/>
                <a:hlinkClick r:id="rId2"/>
              </a:rPr>
              <a:t>You can use the interactive maps to explore campus here</a:t>
            </a:r>
            <a:endParaRPr lang="en-GB" sz="1600" dirty="0">
              <a:latin typeface="Outfit" pitchFamily="2" charset="0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5D299122-B532-2C33-C9DE-E46D87ED2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66" y="975538"/>
            <a:ext cx="2629267" cy="3515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D3900-8F85-7600-8DAF-1F22D8B79E78}"/>
              </a:ext>
            </a:extLst>
          </p:cNvPr>
          <p:cNvSpPr txBox="1"/>
          <p:nvPr/>
        </p:nvSpPr>
        <p:spPr>
          <a:xfrm>
            <a:off x="6134516" y="1024986"/>
            <a:ext cx="26292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Outfit" pitchFamily="2" charset="0"/>
              </a:rPr>
              <a:t>What’s on campus: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hlinkClick r:id="rId4"/>
              </a:rPr>
              <a:t>Library</a:t>
            </a:r>
            <a:r>
              <a:rPr lang="en-GB" sz="1400" dirty="0">
                <a:latin typeface="Outfit" pitchFamily="2" charset="0"/>
              </a:rPr>
              <a:t> and Study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</a:rPr>
              <a:t>Lecture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hlinkClick r:id="rId5"/>
              </a:rPr>
              <a:t>Food outlet</a:t>
            </a:r>
            <a:r>
              <a:rPr lang="en-GB" sz="1400" dirty="0">
                <a:latin typeface="Outfit" pitchFamily="2" charset="0"/>
              </a:rPr>
              <a:t>: Cross Keys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</a:rPr>
              <a:t>UNI bus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hlinkClick r:id="rId6"/>
              </a:rPr>
              <a:t>Sports Centre and Swimming Pool</a:t>
            </a:r>
            <a:endParaRPr lang="en-GB" sz="1400" dirty="0">
              <a:latin typeface="Outfi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hlinkClick r:id="rId7"/>
              </a:rPr>
              <a:t>Multifaith Chaplaincy</a:t>
            </a:r>
            <a:endParaRPr lang="en-GB" sz="1400" dirty="0">
              <a:latin typeface="Outfi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hlinkClick r:id="rId8"/>
              </a:rPr>
              <a:t>Exeter Student’s Guild </a:t>
            </a:r>
            <a:endParaRPr lang="en-GB" sz="1400" dirty="0">
              <a:latin typeface="Outfi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</a:rPr>
              <a:t>Close by: </a:t>
            </a:r>
            <a:r>
              <a:rPr lang="en-GB" sz="1400" dirty="0">
                <a:latin typeface="Outfit" pitchFamily="2" charset="0"/>
                <a:hlinkClick r:id="rId9"/>
              </a:rPr>
              <a:t>Accommodation blocks</a:t>
            </a:r>
            <a:r>
              <a:rPr lang="en-GB" sz="1400" dirty="0">
                <a:latin typeface="Outfit" pitchFamily="2" charset="0"/>
              </a:rPr>
              <a:t>, Waitrose supermarket, shops along Magdalen Road, </a:t>
            </a:r>
            <a:r>
              <a:rPr lang="en-GB" sz="14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  <a:hlinkClick r:id="rId10"/>
              </a:rPr>
              <a:t>Health Centres</a:t>
            </a:r>
            <a:r>
              <a:rPr lang="en-GB" sz="1400" dirty="0">
                <a:latin typeface="Outfit" pitchFamily="2" charset="0"/>
              </a:rPr>
              <a:t> and RD&amp;E Hospital</a:t>
            </a:r>
          </a:p>
        </p:txBody>
      </p:sp>
    </p:spTree>
    <p:extLst>
      <p:ext uri="{BB962C8B-B14F-4D97-AF65-F5344CB8AC3E}">
        <p14:creationId xmlns:p14="http://schemas.microsoft.com/office/powerpoint/2010/main" val="405848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7A23-2452-F173-F196-FE04D16F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12" y="959700"/>
            <a:ext cx="6525548" cy="923848"/>
          </a:xfrm>
        </p:spPr>
        <p:txBody>
          <a:bodyPr/>
          <a:lstStyle/>
          <a:p>
            <a:r>
              <a:rPr lang="en-GB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Shopping in the city – Grocery shopping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8E6BE-5ED2-D612-838B-F8D3466EDE09}"/>
              </a:ext>
            </a:extLst>
          </p:cNvPr>
          <p:cNvSpPr txBox="1"/>
          <p:nvPr/>
        </p:nvSpPr>
        <p:spPr>
          <a:xfrm>
            <a:off x="355312" y="1280952"/>
            <a:ext cx="574830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There are many </a:t>
            </a:r>
            <a:r>
              <a:rPr lang="en-GB" sz="1400" b="1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small supermarkets 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in the city centre where you can do a weekly shop, e.g. Tesco, Sainsbury’s.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Bigger and cheaper supermarkets 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require a car/bus, e.g. Aldi, Lidl, (bigger) Tesco, Morrisons. It can be cheaper if you do bigger and less frequent shops. Consider ordering a delivery service with your fellow tenants. For cheaper transport to the supermarket, consider sharing a taxi with your flatmates.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Supermarkets normally open until 10pm (with some exceptions for smaller ones), but they close at 5pm or earlier on Sundays.</a:t>
            </a:r>
            <a:endParaRPr lang="en-GB" sz="1400" dirty="0"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There are varied </a:t>
            </a:r>
            <a:r>
              <a:rPr lang="en-GB" sz="1400" b="1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i</a:t>
            </a:r>
            <a:r>
              <a:rPr lang="en-GB" sz="1400" b="1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nternational shops </a:t>
            </a:r>
            <a:r>
              <a:rPr lang="en-GB" sz="14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in the city centre. These follow their own opening schedules. </a:t>
            </a:r>
            <a:br>
              <a:rPr lang="en-GB" sz="14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endParaRPr lang="en-GB" sz="1400" dirty="0">
              <a:effectLst/>
              <a:latin typeface="Outfit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026" name="Picture 2" descr="Tesco Logo Vector ~ Format Cdr, Ai, Eps, Svg, PDF, PNG">
            <a:extLst>
              <a:ext uri="{FF2B5EF4-FFF2-40B4-BE49-F238E27FC236}">
                <a16:creationId xmlns:a16="http://schemas.microsoft.com/office/drawing/2014/main" id="{6FAB3311-EA79-F360-B11D-51D67E6B0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0" b="25474"/>
          <a:stretch/>
        </p:blipFill>
        <p:spPr bwMode="auto">
          <a:xfrm>
            <a:off x="667506" y="3994352"/>
            <a:ext cx="1243807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1C2A4-1A17-E0F1-456A-6BD0A02F0119}"/>
              </a:ext>
            </a:extLst>
          </p:cNvPr>
          <p:cNvSpPr txBox="1"/>
          <p:nvPr/>
        </p:nvSpPr>
        <p:spPr>
          <a:xfrm>
            <a:off x="579552" y="4427121"/>
            <a:ext cx="1676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Tesco Clubcard </a:t>
            </a:r>
            <a:r>
              <a:rPr lang="en-GB" sz="12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offers discounts. </a:t>
            </a:r>
            <a:endParaRPr lang="en-GB" sz="12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1028" name="Picture 4" descr="Failed Asda bid cost Sainsbury's £46m - SI Capital Ltd">
            <a:extLst>
              <a:ext uri="{FF2B5EF4-FFF2-40B4-BE49-F238E27FC236}">
                <a16:creationId xmlns:a16="http://schemas.microsoft.com/office/drawing/2014/main" id="{1B6D2599-FC6F-5E8C-CF19-3481604F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33" y="4196575"/>
            <a:ext cx="1230001" cy="2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32336-CBDF-E7DB-9088-D555DCCF12B9}"/>
              </a:ext>
            </a:extLst>
          </p:cNvPr>
          <p:cNvSpPr txBox="1"/>
          <p:nvPr/>
        </p:nvSpPr>
        <p:spPr>
          <a:xfrm>
            <a:off x="1907364" y="4424309"/>
            <a:ext cx="1530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Get the </a:t>
            </a:r>
            <a:r>
              <a:rPr lang="en-GB" sz="1200" b="1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Nectar Card </a:t>
            </a:r>
            <a:r>
              <a:rPr lang="en-GB" sz="12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for discounts. </a:t>
            </a:r>
            <a:endParaRPr lang="en-GB" sz="12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1030" name="Picture 6" descr="Aldi logo histoire et signification, evolution, symbole Aldi">
            <a:extLst>
              <a:ext uri="{FF2B5EF4-FFF2-40B4-BE49-F238E27FC236}">
                <a16:creationId xmlns:a16="http://schemas.microsoft.com/office/drawing/2014/main" id="{3EF04EE9-C4B6-98B9-D523-F38915058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1" r="26457"/>
          <a:stretch/>
        </p:blipFill>
        <p:spPr bwMode="auto">
          <a:xfrm>
            <a:off x="3384875" y="4010113"/>
            <a:ext cx="762989" cy="9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dl logo histoire et signification, evolution, symbole Lidl">
            <a:extLst>
              <a:ext uri="{FF2B5EF4-FFF2-40B4-BE49-F238E27FC236}">
                <a16:creationId xmlns:a16="http://schemas.microsoft.com/office/drawing/2014/main" id="{0B2E2DA9-EE49-50C3-A8A2-B392ECCA5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3333" r="23626" b="4000"/>
          <a:stretch/>
        </p:blipFill>
        <p:spPr bwMode="auto">
          <a:xfrm>
            <a:off x="5299458" y="4058194"/>
            <a:ext cx="805187" cy="7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rrisons Logo, symbol, meaning, history, PNG, brand">
            <a:extLst>
              <a:ext uri="{FF2B5EF4-FFF2-40B4-BE49-F238E27FC236}">
                <a16:creationId xmlns:a16="http://schemas.microsoft.com/office/drawing/2014/main" id="{99B1EE0E-12DE-3A0A-B888-5EEABA3E1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86" y="4037251"/>
            <a:ext cx="967031" cy="5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0C26F8-E585-AE60-80FD-E0F1E9B415F6}"/>
              </a:ext>
            </a:extLst>
          </p:cNvPr>
          <p:cNvSpPr txBox="1"/>
          <p:nvPr/>
        </p:nvSpPr>
        <p:spPr>
          <a:xfrm>
            <a:off x="6327177" y="4183800"/>
            <a:ext cx="2486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Some international stores in </a:t>
            </a:r>
            <a:r>
              <a:rPr lang="en-GB" sz="12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Exeter city centre. </a:t>
            </a:r>
            <a:endParaRPr lang="en-GB" sz="1200" dirty="0">
              <a:effectLst/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17" name="Picture 16" descr="A map of a city with red points&#10;&#10;Description automatically generated">
            <a:extLst>
              <a:ext uri="{FF2B5EF4-FFF2-40B4-BE49-F238E27FC236}">
                <a16:creationId xmlns:a16="http://schemas.microsoft.com/office/drawing/2014/main" id="{2D9B9A23-8FD5-6895-5DFF-889916340D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7" b="12757"/>
          <a:stretch/>
        </p:blipFill>
        <p:spPr>
          <a:xfrm>
            <a:off x="6327177" y="1451610"/>
            <a:ext cx="2592977" cy="27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7A23-2452-F173-F196-FE04D16F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12" y="893025"/>
            <a:ext cx="8052088" cy="488100"/>
          </a:xfrm>
        </p:spPr>
        <p:txBody>
          <a:bodyPr/>
          <a:lstStyle/>
          <a:p>
            <a:r>
              <a:rPr lang="en-GB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Shopping in the city –  </a:t>
            </a:r>
            <a:r>
              <a:rPr lang="en-GB" sz="28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Clothes and h</a:t>
            </a:r>
            <a:r>
              <a:rPr lang="en-GB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omeware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8E6BE-5ED2-D612-838B-F8D3466EDE09}"/>
              </a:ext>
            </a:extLst>
          </p:cNvPr>
          <p:cNvSpPr txBox="1"/>
          <p:nvPr/>
        </p:nvSpPr>
        <p:spPr>
          <a:xfrm>
            <a:off x="355312" y="1277482"/>
            <a:ext cx="785523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If you’ll be staying in University accommodation, check what is included before buying homeware.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Wilko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is in the city centre has a lot of homeware options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IKEA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is only a bus ride away (Bus J or I from the city centre) and offers plenty of cheap options. Join our 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  <a:hlinkClick r:id="rId2"/>
              </a:rPr>
              <a:t>planned trip to IKEA 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on Thursday of Welcome Week. 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For cheap clothes and other items, check out Exeter’s many charity shops (British Heart Foundation, Children’s hospice, Cancer Research UK and more). 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Princesshay</a:t>
            </a: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is Exeter’s main shopping precinct with high street stores.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Outfit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Fore Street and Gandy Street hold many gems if you want to explore independent shops.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Outfit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2054" name="Picture 6" descr="Exeter Shop | Childrens Hospice South West">
            <a:extLst>
              <a:ext uri="{FF2B5EF4-FFF2-40B4-BE49-F238E27FC236}">
                <a16:creationId xmlns:a16="http://schemas.microsoft.com/office/drawing/2014/main" id="{80A7F44D-D154-CAC0-CDA0-F2FA6BB33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18489"/>
          <a:stretch/>
        </p:blipFill>
        <p:spPr bwMode="auto">
          <a:xfrm>
            <a:off x="797663" y="3379838"/>
            <a:ext cx="2170770" cy="16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ownload Wilko (Wilkinson Hardware Stores) Logo in SVG Vector or PNG ...">
            <a:extLst>
              <a:ext uri="{FF2B5EF4-FFF2-40B4-BE49-F238E27FC236}">
                <a16:creationId xmlns:a16="http://schemas.microsoft.com/office/drawing/2014/main" id="{22D90D19-B060-8BF6-D2AE-DCC7146DC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24383" r="9642" b="25600"/>
          <a:stretch/>
        </p:blipFill>
        <p:spPr bwMode="auto">
          <a:xfrm>
            <a:off x="3209252" y="3482934"/>
            <a:ext cx="1250213" cy="51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and blue sign&#10;&#10;Description automatically generated">
            <a:extLst>
              <a:ext uri="{FF2B5EF4-FFF2-40B4-BE49-F238E27FC236}">
                <a16:creationId xmlns:a16="http://schemas.microsoft.com/office/drawing/2014/main" id="{947BF918-D1C6-D949-7510-EB507CA94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52" y="4188330"/>
            <a:ext cx="1430080" cy="586333"/>
          </a:xfrm>
          <a:prstGeom prst="rect">
            <a:avLst/>
          </a:prstGeom>
        </p:spPr>
      </p:pic>
      <p:pic>
        <p:nvPicPr>
          <p:cNvPr id="8" name="Picture 7" descr="A person and person walking down a street&#10;&#10;Description automatically generated">
            <a:extLst>
              <a:ext uri="{FF2B5EF4-FFF2-40B4-BE49-F238E27FC236}">
                <a16:creationId xmlns:a16="http://schemas.microsoft.com/office/drawing/2014/main" id="{234D2E25-EF5E-6538-F9AA-23546AAD6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51" y="3236351"/>
            <a:ext cx="2669886" cy="17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058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-Powerpoint 16.9" id="{F64BD898-907F-364F-9241-62CC1352D110}" vid="{03961058-3D3F-4742-A47D-83E494AD84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445A33AFAEC419A41B44D69E6129F" ma:contentTypeVersion="17" ma:contentTypeDescription="Create a new document." ma:contentTypeScope="" ma:versionID="1f72eb2a40284821dcf313b61316b216">
  <xsd:schema xmlns:xsd="http://www.w3.org/2001/XMLSchema" xmlns:xs="http://www.w3.org/2001/XMLSchema" xmlns:p="http://schemas.microsoft.com/office/2006/metadata/properties" xmlns:ns2="997cdd1e-e429-4b09-99d2-d895aefd500f" xmlns:ns3="a3ce718d-f813-4adc-8824-5d044fc7674a" targetNamespace="http://schemas.microsoft.com/office/2006/metadata/properties" ma:root="true" ma:fieldsID="172625b91df44b366c0f07ffcd48531a" ns2:_="" ns3:_="">
    <xsd:import namespace="997cdd1e-e429-4b09-99d2-d895aefd500f"/>
    <xsd:import namespace="a3ce718d-f813-4adc-8824-5d044fc76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cdd1e-e429-4b09-99d2-d895aefd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d60de0-1a06-47ac-a17b-03c64138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718d-f813-4adc-8824-5d044fc76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002303e-3aac-4036-a93f-05678b6d1e37}" ma:internalName="TaxCatchAll" ma:showField="CatchAllData" ma:web="a3ce718d-f813-4adc-8824-5d044fc76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997cdd1e-e429-4b09-99d2-d895aefd500f" xsi:nil="true"/>
    <TaxCatchAll xmlns="a3ce718d-f813-4adc-8824-5d044fc7674a" xsi:nil="true"/>
    <lcf76f155ced4ddcb4097134ff3c332f xmlns="997cdd1e-e429-4b09-99d2-d895aefd500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057938-1A95-4C7F-A544-15BBFDBD70E9}">
  <ds:schemaRefs>
    <ds:schemaRef ds:uri="997cdd1e-e429-4b09-99d2-d895aefd500f"/>
    <ds:schemaRef ds:uri="a3ce718d-f813-4adc-8824-5d044fc767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C9CA35-1137-4CBC-A719-3D7C0CE685E2}">
  <ds:schemaRefs>
    <ds:schemaRef ds:uri="997cdd1e-e429-4b09-99d2-d895aefd500f"/>
    <ds:schemaRef ds:uri="a3ce718d-f813-4adc-8824-5d044fc767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12a5d77-fb98-4eee-af32-1334d8f04a53}" enabled="0" method="" siteId="{912a5d77-fb98-4eee-af32-1334d8f04a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1635</TotalTime>
  <Words>1030</Words>
  <Application>Microsoft Office PowerPoint</Application>
  <PresentationFormat>On-screen Show (16:9)</PresentationFormat>
  <Paragraphs>91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Aptos</vt:lpstr>
      <vt:lpstr>Outfit</vt:lpstr>
      <vt:lpstr>Symbol</vt:lpstr>
      <vt:lpstr>Times New Roman</vt:lpstr>
      <vt:lpstr>Arial</vt:lpstr>
      <vt:lpstr>Custom Design</vt:lpstr>
      <vt:lpstr>Getting to know your campus (Exeter)</vt:lpstr>
      <vt:lpstr>Meet International Student Experience Team</vt:lpstr>
      <vt:lpstr>Meet the International Student Support Team</vt:lpstr>
      <vt:lpstr>The Exeter campuses</vt:lpstr>
      <vt:lpstr>Map of Streatham campus</vt:lpstr>
      <vt:lpstr>Streatham campus in the city</vt:lpstr>
      <vt:lpstr>Map of St Lukes campus</vt:lpstr>
      <vt:lpstr>Shopping in the city – Grocery shopping</vt:lpstr>
      <vt:lpstr>Shopping in the city –  Clothes and homeware</vt:lpstr>
      <vt:lpstr>Places of interest in the city</vt:lpstr>
      <vt:lpstr>Nightlife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Coles, Andy</dc:creator>
  <cp:lastModifiedBy>O'Hara, Sue</cp:lastModifiedBy>
  <cp:revision>52</cp:revision>
  <dcterms:created xsi:type="dcterms:W3CDTF">2022-09-29T15:54:17Z</dcterms:created>
  <dcterms:modified xsi:type="dcterms:W3CDTF">2025-07-11T11:56:54Z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0x010100305445A33AFAEC419A41B44D69E6129F</vt:lpwstr>
  </property>
  <property fmtid="{D5CDD505-2E9C-101B-9397-08002B2CF9AE}" pid="7" name="MediaServiceImageTags">
    <vt:lpwstr/>
  </property>
</Properties>
</file>